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256" r:id="rId2"/>
    <p:sldId id="259" r:id="rId3"/>
    <p:sldId id="260" r:id="rId4"/>
    <p:sldId id="262" r:id="rId5"/>
    <p:sldId id="263" r:id="rId6"/>
    <p:sldId id="310" r:id="rId7"/>
    <p:sldId id="265" r:id="rId8"/>
    <p:sldId id="267" r:id="rId9"/>
    <p:sldId id="307" r:id="rId10"/>
    <p:sldId id="264" r:id="rId11"/>
    <p:sldId id="313" r:id="rId12"/>
    <p:sldId id="272" r:id="rId13"/>
    <p:sldId id="274" r:id="rId14"/>
    <p:sldId id="269" r:id="rId15"/>
    <p:sldId id="270" r:id="rId16"/>
    <p:sldId id="271" r:id="rId17"/>
    <p:sldId id="308" r:id="rId18"/>
    <p:sldId id="314" r:id="rId19"/>
    <p:sldId id="315" r:id="rId20"/>
    <p:sldId id="316" r:id="rId21"/>
    <p:sldId id="318" r:id="rId22"/>
    <p:sldId id="319" r:id="rId23"/>
    <p:sldId id="321" r:id="rId24"/>
    <p:sldId id="322" r:id="rId25"/>
    <p:sldId id="317" r:id="rId26"/>
    <p:sldId id="323" r:id="rId27"/>
    <p:sldId id="324" r:id="rId28"/>
    <p:sldId id="325" r:id="rId29"/>
    <p:sldId id="326" r:id="rId30"/>
    <p:sldId id="327" r:id="rId31"/>
    <p:sldId id="278" r:id="rId32"/>
    <p:sldId id="304" r:id="rId33"/>
  </p:sldIdLst>
  <p:sldSz cx="9144000" cy="5715000" type="screen16x10"/>
  <p:notesSz cx="6858000" cy="9144000"/>
  <p:defaultTextStyle>
    <a:defPPr>
      <a:defRPr lang="ja-JP"/>
    </a:defPPr>
    <a:lvl1pPr marL="0" algn="l" defTabSz="713232" rtl="0" eaLnBrk="1" latinLnBrk="0" hangingPunct="1">
      <a:defRPr kumimoji="1" sz="1404" kern="1200">
        <a:solidFill>
          <a:schemeClr val="tx1"/>
        </a:solidFill>
        <a:latin typeface="+mn-lt"/>
        <a:ea typeface="+mn-ea"/>
        <a:cs typeface="+mn-cs"/>
      </a:defRPr>
    </a:lvl1pPr>
    <a:lvl2pPr marL="356616" algn="l" defTabSz="713232" rtl="0" eaLnBrk="1" latinLnBrk="0" hangingPunct="1">
      <a:defRPr kumimoji="1" sz="1404" kern="1200">
        <a:solidFill>
          <a:schemeClr val="tx1"/>
        </a:solidFill>
        <a:latin typeface="+mn-lt"/>
        <a:ea typeface="+mn-ea"/>
        <a:cs typeface="+mn-cs"/>
      </a:defRPr>
    </a:lvl2pPr>
    <a:lvl3pPr marL="713232" algn="l" defTabSz="713232" rtl="0" eaLnBrk="1" latinLnBrk="0" hangingPunct="1">
      <a:defRPr kumimoji="1" sz="1404" kern="1200">
        <a:solidFill>
          <a:schemeClr val="tx1"/>
        </a:solidFill>
        <a:latin typeface="+mn-lt"/>
        <a:ea typeface="+mn-ea"/>
        <a:cs typeface="+mn-cs"/>
      </a:defRPr>
    </a:lvl3pPr>
    <a:lvl4pPr marL="1069848" algn="l" defTabSz="713232" rtl="0" eaLnBrk="1" latinLnBrk="0" hangingPunct="1">
      <a:defRPr kumimoji="1" sz="1404" kern="1200">
        <a:solidFill>
          <a:schemeClr val="tx1"/>
        </a:solidFill>
        <a:latin typeface="+mn-lt"/>
        <a:ea typeface="+mn-ea"/>
        <a:cs typeface="+mn-cs"/>
      </a:defRPr>
    </a:lvl4pPr>
    <a:lvl5pPr marL="1426464" algn="l" defTabSz="713232" rtl="0" eaLnBrk="1" latinLnBrk="0" hangingPunct="1">
      <a:defRPr kumimoji="1" sz="1404" kern="1200">
        <a:solidFill>
          <a:schemeClr val="tx1"/>
        </a:solidFill>
        <a:latin typeface="+mn-lt"/>
        <a:ea typeface="+mn-ea"/>
        <a:cs typeface="+mn-cs"/>
      </a:defRPr>
    </a:lvl5pPr>
    <a:lvl6pPr marL="1783080" algn="l" defTabSz="713232" rtl="0" eaLnBrk="1" latinLnBrk="0" hangingPunct="1">
      <a:defRPr kumimoji="1" sz="1404" kern="1200">
        <a:solidFill>
          <a:schemeClr val="tx1"/>
        </a:solidFill>
        <a:latin typeface="+mn-lt"/>
        <a:ea typeface="+mn-ea"/>
        <a:cs typeface="+mn-cs"/>
      </a:defRPr>
    </a:lvl6pPr>
    <a:lvl7pPr marL="2139696" algn="l" defTabSz="713232" rtl="0" eaLnBrk="1" latinLnBrk="0" hangingPunct="1">
      <a:defRPr kumimoji="1" sz="1404" kern="1200">
        <a:solidFill>
          <a:schemeClr val="tx1"/>
        </a:solidFill>
        <a:latin typeface="+mn-lt"/>
        <a:ea typeface="+mn-ea"/>
        <a:cs typeface="+mn-cs"/>
      </a:defRPr>
    </a:lvl7pPr>
    <a:lvl8pPr marL="2496312" algn="l" defTabSz="713232" rtl="0" eaLnBrk="1" latinLnBrk="0" hangingPunct="1">
      <a:defRPr kumimoji="1" sz="1404" kern="1200">
        <a:solidFill>
          <a:schemeClr val="tx1"/>
        </a:solidFill>
        <a:latin typeface="+mn-lt"/>
        <a:ea typeface="+mn-ea"/>
        <a:cs typeface="+mn-cs"/>
      </a:defRPr>
    </a:lvl8pPr>
    <a:lvl9pPr marL="2852928" algn="l" defTabSz="713232" rtl="0" eaLnBrk="1" latinLnBrk="0" hangingPunct="1">
      <a:defRPr kumimoji="1" sz="140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77" userDrawn="1">
          <p15:clr>
            <a:srgbClr val="A4A3A4"/>
          </p15:clr>
        </p15:guide>
        <p15:guide id="2" pos="29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34FC"/>
    <a:srgbClr val="2E0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78" autoAdjust="0"/>
    <p:restoredTop sz="91010" autoAdjust="0"/>
  </p:normalViewPr>
  <p:slideViewPr>
    <p:cSldViewPr snapToGrid="0" showGuides="1">
      <p:cViewPr varScale="1">
        <p:scale>
          <a:sx n="81" d="100"/>
          <a:sy n="81" d="100"/>
        </p:scale>
        <p:origin x="246" y="90"/>
      </p:cViewPr>
      <p:guideLst>
        <p:guide orient="horz" pos="1777"/>
        <p:guide pos="290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5ACA52-9CDC-423C-B190-ECB1ABAD99FA}" type="datetimeFigureOut">
              <a:rPr kumimoji="1" lang="ja-JP" altLang="en-US" smtClean="0"/>
              <a:t>2019/2/9</a:t>
            </a:fld>
            <a:endParaRPr kumimoji="1" lang="ja-JP" altLang="en-US"/>
          </a:p>
        </p:txBody>
      </p:sp>
      <p:sp>
        <p:nvSpPr>
          <p:cNvPr id="4" name="スライド イメージ プレースホルダー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6D9AAF-EEBB-4233-B143-5DCEA0932442}" type="slidenum">
              <a:rPr kumimoji="1" lang="ja-JP" altLang="en-US" smtClean="0"/>
              <a:t>‹#›</a:t>
            </a:fld>
            <a:endParaRPr kumimoji="1" lang="ja-JP" altLang="en-US"/>
          </a:p>
        </p:txBody>
      </p:sp>
    </p:spTree>
    <p:extLst>
      <p:ext uri="{BB962C8B-B14F-4D97-AF65-F5344CB8AC3E}">
        <p14:creationId xmlns:p14="http://schemas.microsoft.com/office/powerpoint/2010/main" val="99544758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ディレクトリ名とデータ名は日本語にしない</a:t>
            </a:r>
            <a:endParaRPr kumimoji="1" lang="en-US" altLang="ja-JP" dirty="0"/>
          </a:p>
          <a:p>
            <a:r>
              <a:rPr kumimoji="1" lang="en-US" altLang="ja-JP" dirty="0"/>
              <a:t>※</a:t>
            </a:r>
            <a:r>
              <a:rPr kumimoji="1" lang="ja-JP" altLang="en-US" dirty="0"/>
              <a:t>ラスタのマージはデータを多く入れすぎるとエラーがでる場合がある</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406D9AAF-EEBB-4233-B143-5DCEA0932442}" type="slidenum">
              <a:rPr kumimoji="1" lang="ja-JP" altLang="en-US" smtClean="0"/>
              <a:t>2</a:t>
            </a:fld>
            <a:endParaRPr kumimoji="1" lang="ja-JP" altLang="en-US"/>
          </a:p>
        </p:txBody>
      </p:sp>
    </p:spTree>
    <p:extLst>
      <p:ext uri="{BB962C8B-B14F-4D97-AF65-F5344CB8AC3E}">
        <p14:creationId xmlns:p14="http://schemas.microsoft.com/office/powerpoint/2010/main" val="1989909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DEM</a:t>
            </a:r>
            <a:r>
              <a:rPr kumimoji="1" lang="ja-JP" altLang="en-US" dirty="0"/>
              <a:t>の変換にはエコリスの変換ツールを利用した</a:t>
            </a:r>
          </a:p>
        </p:txBody>
      </p:sp>
      <p:sp>
        <p:nvSpPr>
          <p:cNvPr id="4" name="スライド番号プレースホルダー 3"/>
          <p:cNvSpPr>
            <a:spLocks noGrp="1"/>
          </p:cNvSpPr>
          <p:nvPr>
            <p:ph type="sldNum" sz="quarter" idx="10"/>
          </p:nvPr>
        </p:nvSpPr>
        <p:spPr/>
        <p:txBody>
          <a:bodyPr/>
          <a:lstStyle/>
          <a:p>
            <a:fld id="{406D9AAF-EEBB-4233-B143-5DCEA0932442}" type="slidenum">
              <a:rPr kumimoji="1" lang="ja-JP" altLang="en-US" smtClean="0"/>
              <a:t>3</a:t>
            </a:fld>
            <a:endParaRPr kumimoji="1" lang="ja-JP" altLang="en-US"/>
          </a:p>
        </p:txBody>
      </p:sp>
    </p:spTree>
    <p:extLst>
      <p:ext uri="{BB962C8B-B14F-4D97-AF65-F5344CB8AC3E}">
        <p14:creationId xmlns:p14="http://schemas.microsoft.com/office/powerpoint/2010/main" val="3318041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06D9AAF-EEBB-4233-B143-5DCEA0932442}" type="slidenum">
              <a:rPr kumimoji="1" lang="ja-JP" altLang="en-US" smtClean="0"/>
              <a:t>18</a:t>
            </a:fld>
            <a:endParaRPr kumimoji="1" lang="ja-JP" altLang="en-US"/>
          </a:p>
        </p:txBody>
      </p:sp>
    </p:spTree>
    <p:extLst>
      <p:ext uri="{BB962C8B-B14F-4D97-AF65-F5344CB8AC3E}">
        <p14:creationId xmlns:p14="http://schemas.microsoft.com/office/powerpoint/2010/main" val="2286428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06D9AAF-EEBB-4233-B143-5DCEA0932442}" type="slidenum">
              <a:rPr kumimoji="1" lang="ja-JP" altLang="en-US" smtClean="0"/>
              <a:t>21</a:t>
            </a:fld>
            <a:endParaRPr kumimoji="1" lang="ja-JP" altLang="en-US"/>
          </a:p>
        </p:txBody>
      </p:sp>
    </p:spTree>
    <p:extLst>
      <p:ext uri="{BB962C8B-B14F-4D97-AF65-F5344CB8AC3E}">
        <p14:creationId xmlns:p14="http://schemas.microsoft.com/office/powerpoint/2010/main" val="3174933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06D9AAF-EEBB-4233-B143-5DCEA0932442}" type="slidenum">
              <a:rPr kumimoji="1" lang="ja-JP" altLang="en-US" smtClean="0"/>
              <a:t>31</a:t>
            </a:fld>
            <a:endParaRPr kumimoji="1" lang="ja-JP" altLang="en-US"/>
          </a:p>
        </p:txBody>
      </p:sp>
    </p:spTree>
    <p:extLst>
      <p:ext uri="{BB962C8B-B14F-4D97-AF65-F5344CB8AC3E}">
        <p14:creationId xmlns:p14="http://schemas.microsoft.com/office/powerpoint/2010/main" val="3207397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209675" y="1991870"/>
            <a:ext cx="6858000" cy="1989667"/>
          </a:xfrm>
        </p:spPr>
        <p:txBody>
          <a:bodyPr anchor="b"/>
          <a:lstStyle>
            <a:lvl1pPr algn="ctr">
              <a:defRPr sz="4500"/>
            </a:lvl1pPr>
          </a:lstStyle>
          <a:p>
            <a:r>
              <a:rPr lang="ja-JP" altLang="en-US"/>
              <a:t>マスター タイトルの書式設定</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2019/2/9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
        <p:nvSpPr>
          <p:cNvPr id="8" name="正方形/長方形 7"/>
          <p:cNvSpPr/>
          <p:nvPr userDrawn="1"/>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userDrawn="1"/>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userDrawn="1"/>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1" name="正方形/長方形 10"/>
          <p:cNvSpPr/>
          <p:nvPr userDrawn="1"/>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2" name="正方形/長方形 11"/>
          <p:cNvSpPr/>
          <p:nvPr userDrawn="1"/>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3" name="正方形/長方形 12"/>
          <p:cNvSpPr/>
          <p:nvPr userDrawn="1"/>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Tree>
    <p:extLst>
      <p:ext uri="{BB962C8B-B14F-4D97-AF65-F5344CB8AC3E}">
        <p14:creationId xmlns:p14="http://schemas.microsoft.com/office/powerpoint/2010/main" val="2580229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2019/2/9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515230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2019/2/9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73472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371475" y="157691"/>
            <a:ext cx="7886700" cy="505354"/>
          </a:xfrm>
        </p:spPr>
        <p:txBody>
          <a:bodyPr/>
          <a:lstStyle>
            <a:lvl1pPr>
              <a:defRPr u="sng"/>
            </a:lvl1pPr>
          </a:lstStyle>
          <a:p>
            <a:r>
              <a:rPr lang="ja-JP" altLang="en-US"/>
              <a:t>マスター タイトルの書式設定</a:t>
            </a:r>
            <a:endParaRPr lang="en-US" dirty="0"/>
          </a:p>
        </p:txBody>
      </p:sp>
    </p:spTree>
    <p:extLst>
      <p:ext uri="{BB962C8B-B14F-4D97-AF65-F5344CB8AC3E}">
        <p14:creationId xmlns:p14="http://schemas.microsoft.com/office/powerpoint/2010/main" val="4257377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2019/2/9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964224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2019/2/9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01579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629842" y="2087563"/>
            <a:ext cx="3868340" cy="307049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087563"/>
            <a:ext cx="3887391" cy="307049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7BF98B17-CE4C-42DD-AEDB-B62939FBF2E8}" type="datetimeFigureOut">
              <a:rPr kumimoji="1" lang="ja-JP" altLang="en-US" smtClean="0"/>
              <a:t>2019/2/9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069300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7BF98B17-CE4C-42DD-AEDB-B62939FBF2E8}" type="datetimeFigureOut">
              <a:rPr kumimoji="1" lang="ja-JP" altLang="en-US" smtClean="0"/>
              <a:t>2019/2/9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268128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F98B17-CE4C-42DD-AEDB-B62939FBF2E8}" type="datetimeFigureOut">
              <a:rPr kumimoji="1" lang="ja-JP" altLang="en-US" smtClean="0"/>
              <a:t>2019/2/9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726358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2019/2/9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91236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図を追加</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2019/2/9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013016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7BF98B17-CE4C-42DD-AEDB-B62939FBF2E8}" type="datetimeFigureOut">
              <a:rPr kumimoji="1" lang="ja-JP" altLang="en-US" smtClean="0"/>
              <a:t>2019/2/9</a:t>
            </a:fld>
            <a:endParaRPr kumimoji="1" lang="ja-JP" alt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589066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6" name="正方形/長方形 5"/>
          <p:cNvSpPr/>
          <p:nvPr/>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7" name="正方形/長方形 6"/>
          <p:cNvSpPr/>
          <p:nvPr/>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8" name="正方形/長方形 7"/>
          <p:cNvSpPr/>
          <p:nvPr/>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2" name="テキスト ボックス 1"/>
          <p:cNvSpPr txBox="1"/>
          <p:nvPr/>
        </p:nvSpPr>
        <p:spPr>
          <a:xfrm>
            <a:off x="1583229" y="2430150"/>
            <a:ext cx="6176691" cy="707886"/>
          </a:xfrm>
          <a:prstGeom prst="rect">
            <a:avLst/>
          </a:prstGeom>
          <a:noFill/>
        </p:spPr>
        <p:txBody>
          <a:bodyPr wrap="none" rtlCol="0">
            <a:spAutoFit/>
          </a:bodyPr>
          <a:lstStyle/>
          <a:p>
            <a:r>
              <a:rPr kumimoji="1" lang="en-US" altLang="ja-JP" sz="4000" dirty="0"/>
              <a:t>10. </a:t>
            </a:r>
            <a:r>
              <a:rPr kumimoji="1" lang="ja-JP" altLang="en-US" sz="4000" dirty="0"/>
              <a:t>空間データの統合・修正</a:t>
            </a:r>
          </a:p>
        </p:txBody>
      </p:sp>
    </p:spTree>
    <p:extLst>
      <p:ext uri="{BB962C8B-B14F-4D97-AF65-F5344CB8AC3E}">
        <p14:creationId xmlns:p14="http://schemas.microsoft.com/office/powerpoint/2010/main" val="10352069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2391755" y="188607"/>
            <a:ext cx="5011308" cy="338554"/>
          </a:xfrm>
          <a:prstGeom prst="rect">
            <a:avLst/>
          </a:prstGeom>
          <a:noFill/>
        </p:spPr>
        <p:txBody>
          <a:bodyPr wrap="none" rtlCol="0">
            <a:spAutoFit/>
          </a:bodyPr>
          <a:lstStyle/>
          <a:p>
            <a:r>
              <a:rPr lang="ja-JP" altLang="en-US" sz="1600" b="1" dirty="0"/>
              <a:t>以下のように、標高値によって色分けすることができた。</a:t>
            </a:r>
            <a:endParaRPr kumimoji="1" lang="ja-JP" altLang="en-US" sz="1600" b="1" dirty="0"/>
          </a:p>
        </p:txBody>
      </p:sp>
      <p:pic>
        <p:nvPicPr>
          <p:cNvPr id="6" name="図 5">
            <a:extLst>
              <a:ext uri="{FF2B5EF4-FFF2-40B4-BE49-F238E27FC236}">
                <a16:creationId xmlns="" xmlns:a16="http://schemas.microsoft.com/office/drawing/2014/main" id="{6ED6EFB6-ADE5-4DFF-9BE1-5DB5478CC4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2728" y="621504"/>
            <a:ext cx="7357390" cy="4689798"/>
          </a:xfrm>
          <a:prstGeom prst="rect">
            <a:avLst/>
          </a:prstGeom>
        </p:spPr>
      </p:pic>
    </p:spTree>
    <p:extLst>
      <p:ext uri="{BB962C8B-B14F-4D97-AF65-F5344CB8AC3E}">
        <p14:creationId xmlns:p14="http://schemas.microsoft.com/office/powerpoint/2010/main" val="3813141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26459" y="1181909"/>
            <a:ext cx="5051778" cy="3681055"/>
          </a:xfrm>
          <a:prstGeom prst="rect">
            <a:avLst/>
          </a:prstGeom>
        </p:spPr>
      </p:pic>
      <p:sp>
        <p:nvSpPr>
          <p:cNvPr id="5" name="正方形/長方形 4">
            <a:extLst>
              <a:ext uri="{FF2B5EF4-FFF2-40B4-BE49-F238E27FC236}">
                <a16:creationId xmlns="" xmlns:a16="http://schemas.microsoft.com/office/drawing/2014/main" id="{5E6CD98D-CCB5-4B15-9303-814B86572B56}"/>
              </a:ext>
            </a:extLst>
          </p:cNvPr>
          <p:cNvSpPr/>
          <p:nvPr/>
        </p:nvSpPr>
        <p:spPr>
          <a:xfrm>
            <a:off x="886351" y="4664838"/>
            <a:ext cx="187848" cy="1291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 xmlns:a16="http://schemas.microsoft.com/office/drawing/2014/main" id="{670A8A6D-493A-4DB1-B14E-A0765729B534}"/>
              </a:ext>
            </a:extLst>
          </p:cNvPr>
          <p:cNvSpPr/>
          <p:nvPr/>
        </p:nvSpPr>
        <p:spPr>
          <a:xfrm>
            <a:off x="376946" y="2820988"/>
            <a:ext cx="432881" cy="1653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 xmlns:a16="http://schemas.microsoft.com/office/drawing/2014/main" id="{8810C73F-1E8F-4FCF-BBD5-F6C4D4CB596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194528" y="1645190"/>
            <a:ext cx="3949472" cy="2823453"/>
          </a:xfrm>
          <a:prstGeom prst="rect">
            <a:avLst/>
          </a:prstGeom>
        </p:spPr>
      </p:pic>
      <p:sp>
        <p:nvSpPr>
          <p:cNvPr id="11" name="正方形/長方形 10">
            <a:extLst>
              <a:ext uri="{FF2B5EF4-FFF2-40B4-BE49-F238E27FC236}">
                <a16:creationId xmlns="" xmlns:a16="http://schemas.microsoft.com/office/drawing/2014/main" id="{EF0AAFA5-D1E7-43C8-95E6-4ED37E40C943}"/>
              </a:ext>
            </a:extLst>
          </p:cNvPr>
          <p:cNvSpPr/>
          <p:nvPr/>
        </p:nvSpPr>
        <p:spPr>
          <a:xfrm>
            <a:off x="539885" y="361140"/>
            <a:ext cx="7864814" cy="584775"/>
          </a:xfrm>
          <a:prstGeom prst="rect">
            <a:avLst/>
          </a:prstGeom>
        </p:spPr>
        <p:txBody>
          <a:bodyPr wrap="square">
            <a:spAutoFit/>
          </a:bodyPr>
          <a:lstStyle/>
          <a:p>
            <a:r>
              <a:rPr lang="ja-JP" altLang="en-US" sz="1600" b="1" dirty="0"/>
              <a:t>以下のように、値の追加や編集によって、標高値に応じた色分けが可能（以下では、</a:t>
            </a:r>
            <a:r>
              <a:rPr lang="en-US" altLang="ja-JP" sz="1600" b="1" dirty="0"/>
              <a:t>2500m</a:t>
            </a:r>
            <a:r>
              <a:rPr lang="ja-JP" altLang="en-US" sz="1600" b="1" dirty="0"/>
              <a:t>以下を青色とした）。</a:t>
            </a:r>
          </a:p>
        </p:txBody>
      </p:sp>
    </p:spTree>
    <p:extLst>
      <p:ext uri="{BB962C8B-B14F-4D97-AF65-F5344CB8AC3E}">
        <p14:creationId xmlns:p14="http://schemas.microsoft.com/office/powerpoint/2010/main" val="4081883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 xmlns:a16="http://schemas.microsoft.com/office/drawing/2014/main" id="{DF945FFA-BEDB-4057-B164-CACC398B14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4064" y="880919"/>
            <a:ext cx="4550452" cy="4777583"/>
          </a:xfrm>
          <a:prstGeom prst="rect">
            <a:avLst/>
          </a:prstGeom>
        </p:spPr>
      </p:pic>
      <p:sp>
        <p:nvSpPr>
          <p:cNvPr id="2" name="タイトル 1"/>
          <p:cNvSpPr>
            <a:spLocks noGrp="1"/>
          </p:cNvSpPr>
          <p:nvPr>
            <p:ph type="title"/>
          </p:nvPr>
        </p:nvSpPr>
        <p:spPr/>
        <p:txBody>
          <a:bodyPr>
            <a:noAutofit/>
          </a:bodyPr>
          <a:lstStyle/>
          <a:p>
            <a:r>
              <a:rPr lang="en-US" altLang="ja-JP" sz="3200" b="1" u="none" dirty="0">
                <a:solidFill>
                  <a:srgbClr val="0070C0"/>
                </a:solidFill>
                <a:latin typeface="+mj-ea"/>
              </a:rPr>
              <a:t>2</a:t>
            </a:r>
            <a:r>
              <a:rPr kumimoji="1" lang="en-US" altLang="ja-JP" sz="3200" b="1" u="none" dirty="0">
                <a:solidFill>
                  <a:srgbClr val="0070C0"/>
                </a:solidFill>
                <a:latin typeface="+mj-ea"/>
              </a:rPr>
              <a:t>.</a:t>
            </a:r>
            <a:r>
              <a:rPr kumimoji="1" lang="ja-JP" altLang="en-US" sz="3200" b="1" u="none" dirty="0">
                <a:solidFill>
                  <a:srgbClr val="0070C0"/>
                </a:solidFill>
                <a:latin typeface="+mj-ea"/>
              </a:rPr>
              <a:t>　等高線の抽出</a:t>
            </a:r>
          </a:p>
        </p:txBody>
      </p:sp>
      <p:sp>
        <p:nvSpPr>
          <p:cNvPr id="5" name="テキスト ボックス 4"/>
          <p:cNvSpPr txBox="1"/>
          <p:nvPr/>
        </p:nvSpPr>
        <p:spPr>
          <a:xfrm>
            <a:off x="5625694" y="511587"/>
            <a:ext cx="2387192" cy="369332"/>
          </a:xfrm>
          <a:prstGeom prst="rect">
            <a:avLst/>
          </a:prstGeom>
          <a:noFill/>
        </p:spPr>
        <p:txBody>
          <a:bodyPr wrap="none" rtlCol="0">
            <a:spAutoFit/>
          </a:bodyPr>
          <a:lstStyle/>
          <a:p>
            <a:r>
              <a:rPr lang="ja-JP" altLang="en-US" sz="1800" b="1" dirty="0">
                <a:solidFill>
                  <a:srgbClr val="0070C0"/>
                </a:solidFill>
              </a:rPr>
              <a:t>ラスタ＞抽出</a:t>
            </a:r>
            <a:r>
              <a:rPr kumimoji="1" lang="ja-JP" altLang="en-US" sz="1800" b="1" dirty="0">
                <a:solidFill>
                  <a:srgbClr val="0070C0"/>
                </a:solidFill>
              </a:rPr>
              <a:t>＞等高線</a:t>
            </a:r>
          </a:p>
        </p:txBody>
      </p:sp>
      <p:sp>
        <p:nvSpPr>
          <p:cNvPr id="7" name="テキスト ボックス 6"/>
          <p:cNvSpPr txBox="1"/>
          <p:nvPr/>
        </p:nvSpPr>
        <p:spPr>
          <a:xfrm>
            <a:off x="8497817" y="1309340"/>
            <a:ext cx="380691" cy="308418"/>
          </a:xfrm>
          <a:prstGeom prst="rect">
            <a:avLst/>
          </a:prstGeom>
          <a:noFill/>
        </p:spPr>
        <p:txBody>
          <a:bodyPr wrap="square" rtlCol="0">
            <a:spAutoFit/>
          </a:bodyPr>
          <a:lstStyle/>
          <a:p>
            <a:r>
              <a:rPr kumimoji="1" lang="ja-JP" altLang="en-US" b="1" dirty="0">
                <a:solidFill>
                  <a:srgbClr val="FF0000"/>
                </a:solidFill>
              </a:rPr>
              <a:t>①　　　</a:t>
            </a:r>
          </a:p>
        </p:txBody>
      </p:sp>
      <p:sp>
        <p:nvSpPr>
          <p:cNvPr id="4" name="正方形/長方形 3"/>
          <p:cNvSpPr/>
          <p:nvPr/>
        </p:nvSpPr>
        <p:spPr>
          <a:xfrm>
            <a:off x="49484" y="3987649"/>
            <a:ext cx="4395684" cy="1569660"/>
          </a:xfrm>
          <a:prstGeom prst="rect">
            <a:avLst/>
          </a:prstGeom>
          <a:solidFill>
            <a:schemeClr val="bg1"/>
          </a:solidFill>
        </p:spPr>
        <p:txBody>
          <a:bodyPr wrap="square">
            <a:spAutoFit/>
          </a:bodyPr>
          <a:lstStyle/>
          <a:p>
            <a:r>
              <a:rPr lang="ja-JP" altLang="en-US" sz="1600" b="1" dirty="0"/>
              <a:t>①　入力ファイルを選択する。</a:t>
            </a:r>
            <a:endParaRPr lang="en-US" altLang="ja-JP" sz="1600" b="1" dirty="0"/>
          </a:p>
          <a:p>
            <a:r>
              <a:rPr lang="ja-JP" altLang="en-US" sz="1600" b="1" dirty="0"/>
              <a:t>②　等高線の間隔を入力（今回は、２００</a:t>
            </a:r>
            <a:r>
              <a:rPr lang="en-US" altLang="ja-JP" sz="1600" b="1" dirty="0"/>
              <a:t>m</a:t>
            </a:r>
            <a:r>
              <a:rPr lang="ja-JP" altLang="en-US" sz="1600" b="1" dirty="0"/>
              <a:t>とする）する。</a:t>
            </a:r>
          </a:p>
          <a:p>
            <a:r>
              <a:rPr lang="ja-JP" altLang="en-US" sz="1600" b="1" dirty="0"/>
              <a:t>③　出力先とファイルを入力する（</a:t>
            </a:r>
            <a:r>
              <a:rPr lang="en-US" altLang="ja-JP" sz="1600" b="1" dirty="0"/>
              <a:t>ESRI Shapefile</a:t>
            </a:r>
            <a:r>
              <a:rPr lang="ja-JP" altLang="en-US" sz="1600" b="1" dirty="0" err="1"/>
              <a:t>で保</a:t>
            </a:r>
            <a:r>
              <a:rPr lang="ja-JP" altLang="en-US" sz="1600" b="1" dirty="0"/>
              <a:t>存する）。</a:t>
            </a:r>
          </a:p>
          <a:p>
            <a:r>
              <a:rPr lang="ja-JP" altLang="en-US" sz="1600" b="1" dirty="0"/>
              <a:t>④　実行をクリックする。</a:t>
            </a:r>
          </a:p>
        </p:txBody>
      </p:sp>
      <p:sp>
        <p:nvSpPr>
          <p:cNvPr id="12" name="正方形/長方形 11"/>
          <p:cNvSpPr/>
          <p:nvPr/>
        </p:nvSpPr>
        <p:spPr>
          <a:xfrm>
            <a:off x="5625694" y="168182"/>
            <a:ext cx="3252814" cy="369332"/>
          </a:xfrm>
          <a:prstGeom prst="rect">
            <a:avLst/>
          </a:prstGeom>
        </p:spPr>
        <p:txBody>
          <a:bodyPr wrap="none">
            <a:spAutoFit/>
          </a:bodyPr>
          <a:lstStyle/>
          <a:p>
            <a:r>
              <a:rPr lang="ja-JP" altLang="en-US" sz="1800" b="1" dirty="0"/>
              <a:t>値を補間して等高線を作成する</a:t>
            </a:r>
          </a:p>
        </p:txBody>
      </p:sp>
      <p:pic>
        <p:nvPicPr>
          <p:cNvPr id="13" name="図 12">
            <a:extLst>
              <a:ext uri="{FF2B5EF4-FFF2-40B4-BE49-F238E27FC236}">
                <a16:creationId xmlns="" xmlns:a16="http://schemas.microsoft.com/office/drawing/2014/main" id="{4A7CB4E4-AA46-4BC4-A702-5E01090D84C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729461"/>
            <a:ext cx="4496853" cy="2567377"/>
          </a:xfrm>
          <a:prstGeom prst="rect">
            <a:avLst/>
          </a:prstGeom>
        </p:spPr>
      </p:pic>
      <p:sp>
        <p:nvSpPr>
          <p:cNvPr id="15" name="テキスト ボックス 14">
            <a:extLst>
              <a:ext uri="{FF2B5EF4-FFF2-40B4-BE49-F238E27FC236}">
                <a16:creationId xmlns="" xmlns:a16="http://schemas.microsoft.com/office/drawing/2014/main" id="{BA257E76-2BCB-4732-B0B3-645FD3060EE9}"/>
              </a:ext>
            </a:extLst>
          </p:cNvPr>
          <p:cNvSpPr txBox="1"/>
          <p:nvPr/>
        </p:nvSpPr>
        <p:spPr>
          <a:xfrm>
            <a:off x="8497817" y="2046179"/>
            <a:ext cx="380691" cy="308418"/>
          </a:xfrm>
          <a:prstGeom prst="rect">
            <a:avLst/>
          </a:prstGeom>
          <a:noFill/>
        </p:spPr>
        <p:txBody>
          <a:bodyPr wrap="square" rtlCol="0">
            <a:spAutoFit/>
          </a:bodyPr>
          <a:lstStyle/>
          <a:p>
            <a:r>
              <a:rPr lang="ja-JP" altLang="en-US" b="1" dirty="0">
                <a:solidFill>
                  <a:srgbClr val="FF0000"/>
                </a:solidFill>
              </a:rPr>
              <a:t>②</a:t>
            </a:r>
            <a:r>
              <a:rPr kumimoji="1" lang="ja-JP" altLang="en-US" b="1" dirty="0">
                <a:solidFill>
                  <a:srgbClr val="FF0000"/>
                </a:solidFill>
              </a:rPr>
              <a:t>　　　</a:t>
            </a:r>
          </a:p>
        </p:txBody>
      </p:sp>
      <p:sp>
        <p:nvSpPr>
          <p:cNvPr id="16" name="テキスト ボックス 15">
            <a:extLst>
              <a:ext uri="{FF2B5EF4-FFF2-40B4-BE49-F238E27FC236}">
                <a16:creationId xmlns="" xmlns:a16="http://schemas.microsoft.com/office/drawing/2014/main" id="{198978E9-572E-4887-9F91-7A5D8EF1B313}"/>
              </a:ext>
            </a:extLst>
          </p:cNvPr>
          <p:cNvSpPr txBox="1"/>
          <p:nvPr/>
        </p:nvSpPr>
        <p:spPr>
          <a:xfrm>
            <a:off x="8497816" y="3350200"/>
            <a:ext cx="380691" cy="308418"/>
          </a:xfrm>
          <a:prstGeom prst="rect">
            <a:avLst/>
          </a:prstGeom>
          <a:noFill/>
        </p:spPr>
        <p:txBody>
          <a:bodyPr wrap="square" rtlCol="0">
            <a:spAutoFit/>
          </a:bodyPr>
          <a:lstStyle/>
          <a:p>
            <a:r>
              <a:rPr kumimoji="1" lang="ja-JP" altLang="en-US" b="1" dirty="0">
                <a:solidFill>
                  <a:srgbClr val="FF0000"/>
                </a:solidFill>
              </a:rPr>
              <a:t>③　　　</a:t>
            </a:r>
          </a:p>
        </p:txBody>
      </p:sp>
      <p:sp>
        <p:nvSpPr>
          <p:cNvPr id="17" name="テキスト ボックス 16">
            <a:extLst>
              <a:ext uri="{FF2B5EF4-FFF2-40B4-BE49-F238E27FC236}">
                <a16:creationId xmlns="" xmlns:a16="http://schemas.microsoft.com/office/drawing/2014/main" id="{5F0408B0-17FF-424F-8F54-3A0D7C7634EB}"/>
              </a:ext>
            </a:extLst>
          </p:cNvPr>
          <p:cNvSpPr txBox="1"/>
          <p:nvPr/>
        </p:nvSpPr>
        <p:spPr>
          <a:xfrm>
            <a:off x="7787697" y="5110907"/>
            <a:ext cx="380691" cy="308418"/>
          </a:xfrm>
          <a:prstGeom prst="rect">
            <a:avLst/>
          </a:prstGeom>
          <a:noFill/>
        </p:spPr>
        <p:txBody>
          <a:bodyPr wrap="square" rtlCol="0">
            <a:spAutoFit/>
          </a:bodyPr>
          <a:lstStyle/>
          <a:p>
            <a:r>
              <a:rPr lang="ja-JP" altLang="en-US" b="1" dirty="0">
                <a:solidFill>
                  <a:srgbClr val="FF0000"/>
                </a:solidFill>
              </a:rPr>
              <a:t>④</a:t>
            </a:r>
            <a:r>
              <a:rPr kumimoji="1" lang="ja-JP" altLang="en-US" b="1" dirty="0">
                <a:solidFill>
                  <a:srgbClr val="FF0000"/>
                </a:solidFill>
              </a:rPr>
              <a:t>　　　</a:t>
            </a:r>
          </a:p>
        </p:txBody>
      </p:sp>
      <p:cxnSp>
        <p:nvCxnSpPr>
          <p:cNvPr id="18" name="直線矢印コネクタ 17">
            <a:extLst>
              <a:ext uri="{FF2B5EF4-FFF2-40B4-BE49-F238E27FC236}">
                <a16:creationId xmlns="" xmlns:a16="http://schemas.microsoft.com/office/drawing/2014/main" id="{A76A8C2C-CE95-4631-A30D-D8EAD6EC374C}"/>
              </a:ext>
            </a:extLst>
          </p:cNvPr>
          <p:cNvCxnSpPr>
            <a:cxnSpLocks/>
          </p:cNvCxnSpPr>
          <p:nvPr/>
        </p:nvCxnSpPr>
        <p:spPr>
          <a:xfrm flipV="1">
            <a:off x="4433122" y="2577830"/>
            <a:ext cx="221884" cy="3793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3524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p:cNvSpPr/>
          <p:nvPr/>
        </p:nvSpPr>
        <p:spPr>
          <a:xfrm>
            <a:off x="1239027" y="143062"/>
            <a:ext cx="7739604" cy="646331"/>
          </a:xfrm>
          <a:prstGeom prst="rect">
            <a:avLst/>
          </a:prstGeom>
        </p:spPr>
        <p:txBody>
          <a:bodyPr wrap="square">
            <a:spAutoFit/>
          </a:bodyPr>
          <a:lstStyle/>
          <a:p>
            <a:r>
              <a:rPr lang="ja-JP" altLang="en-US" sz="1800" b="1" dirty="0"/>
              <a:t>以下のように、</a:t>
            </a:r>
            <a:r>
              <a:rPr lang="en-US" altLang="ja-JP" sz="1800" b="1" dirty="0"/>
              <a:t>200m</a:t>
            </a:r>
            <a:r>
              <a:rPr lang="ja-JP" altLang="en-US" sz="1800" b="1" dirty="0"/>
              <a:t>の等高線が出力された。属性テーブルに、標高値が作成されていることも確認する。</a:t>
            </a:r>
          </a:p>
        </p:txBody>
      </p:sp>
      <p:pic>
        <p:nvPicPr>
          <p:cNvPr id="3" name="図 2">
            <a:extLst>
              <a:ext uri="{FF2B5EF4-FFF2-40B4-BE49-F238E27FC236}">
                <a16:creationId xmlns="" xmlns:a16="http://schemas.microsoft.com/office/drawing/2014/main" id="{E15A85DB-090A-4ED2-832E-AF7A6C35EE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677" y="899713"/>
            <a:ext cx="6424955" cy="4095439"/>
          </a:xfrm>
          <a:prstGeom prst="rect">
            <a:avLst/>
          </a:prstGeom>
        </p:spPr>
      </p:pic>
      <p:pic>
        <p:nvPicPr>
          <p:cNvPr id="4" name="図 3">
            <a:extLst>
              <a:ext uri="{FF2B5EF4-FFF2-40B4-BE49-F238E27FC236}">
                <a16:creationId xmlns="" xmlns:a16="http://schemas.microsoft.com/office/drawing/2014/main" id="{BF9B4C29-BFAA-49DF-97DD-F523E1D472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9814" y="899714"/>
            <a:ext cx="2481774" cy="4139214"/>
          </a:xfrm>
          <a:prstGeom prst="rect">
            <a:avLst/>
          </a:prstGeom>
        </p:spPr>
      </p:pic>
    </p:spTree>
    <p:extLst>
      <p:ext uri="{BB962C8B-B14F-4D97-AF65-F5344CB8AC3E}">
        <p14:creationId xmlns:p14="http://schemas.microsoft.com/office/powerpoint/2010/main" val="1672278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kumimoji="1" lang="en-US" altLang="ja-JP" sz="3200" b="1" u="none" dirty="0">
                <a:solidFill>
                  <a:srgbClr val="0070C0"/>
                </a:solidFill>
                <a:latin typeface="+mj-ea"/>
              </a:rPr>
              <a:t>3.</a:t>
            </a:r>
            <a:r>
              <a:rPr kumimoji="1" lang="ja-JP" altLang="en-US" sz="3200" b="1" u="none" dirty="0">
                <a:solidFill>
                  <a:srgbClr val="0070C0"/>
                </a:solidFill>
                <a:latin typeface="+mj-ea"/>
              </a:rPr>
              <a:t>　ラスタをベクターに変換する</a:t>
            </a:r>
          </a:p>
        </p:txBody>
      </p:sp>
      <p:sp>
        <p:nvSpPr>
          <p:cNvPr id="12" name="正方形/長方形 11"/>
          <p:cNvSpPr/>
          <p:nvPr/>
        </p:nvSpPr>
        <p:spPr>
          <a:xfrm>
            <a:off x="147499" y="4291299"/>
            <a:ext cx="3897221" cy="1077218"/>
          </a:xfrm>
          <a:prstGeom prst="rect">
            <a:avLst/>
          </a:prstGeom>
        </p:spPr>
        <p:txBody>
          <a:bodyPr wrap="none">
            <a:spAutoFit/>
          </a:bodyPr>
          <a:lstStyle/>
          <a:p>
            <a:r>
              <a:rPr lang="ja-JP" altLang="en-US" sz="1600" b="1" dirty="0"/>
              <a:t>①　入力ファイルを選択する。</a:t>
            </a:r>
            <a:endParaRPr lang="en-US" altLang="ja-JP" sz="1600" b="1" dirty="0"/>
          </a:p>
          <a:p>
            <a:r>
              <a:rPr lang="ja-JP" altLang="en-US" sz="1600" b="1" dirty="0"/>
              <a:t>②　作成するフィールドの名前を指定する。</a:t>
            </a:r>
            <a:endParaRPr lang="en-US" altLang="ja-JP" sz="1600" b="1" dirty="0"/>
          </a:p>
          <a:p>
            <a:r>
              <a:rPr lang="ja-JP" altLang="en-US" sz="1600" b="1" dirty="0"/>
              <a:t>③　出力先とファイルを入力する。</a:t>
            </a:r>
            <a:endParaRPr lang="en-US" altLang="ja-JP" sz="1600" b="1" dirty="0"/>
          </a:p>
          <a:p>
            <a:r>
              <a:rPr lang="ja-JP" altLang="en-US" sz="1600" b="1" dirty="0"/>
              <a:t>④　実行をクリックする。</a:t>
            </a:r>
          </a:p>
        </p:txBody>
      </p:sp>
      <p:sp>
        <p:nvSpPr>
          <p:cNvPr id="13" name="テキスト ボックス 12"/>
          <p:cNvSpPr txBox="1"/>
          <p:nvPr/>
        </p:nvSpPr>
        <p:spPr>
          <a:xfrm>
            <a:off x="4190822" y="663045"/>
            <a:ext cx="4581703" cy="369332"/>
          </a:xfrm>
          <a:prstGeom prst="rect">
            <a:avLst/>
          </a:prstGeom>
          <a:noFill/>
        </p:spPr>
        <p:txBody>
          <a:bodyPr wrap="none" rtlCol="0">
            <a:spAutoFit/>
          </a:bodyPr>
          <a:lstStyle/>
          <a:p>
            <a:r>
              <a:rPr lang="ja-JP" altLang="en-US" sz="1800" b="1" dirty="0">
                <a:solidFill>
                  <a:srgbClr val="0070C0"/>
                </a:solidFill>
              </a:rPr>
              <a:t>ラスタ＞変換</a:t>
            </a:r>
            <a:r>
              <a:rPr kumimoji="1" lang="ja-JP" altLang="en-US" sz="1800" b="1" dirty="0">
                <a:solidFill>
                  <a:srgbClr val="0070C0"/>
                </a:solidFill>
              </a:rPr>
              <a:t>＞ポリゴン化（ラスタのベクタ化）</a:t>
            </a:r>
          </a:p>
        </p:txBody>
      </p:sp>
      <p:pic>
        <p:nvPicPr>
          <p:cNvPr id="3" name="図 2">
            <a:extLst>
              <a:ext uri="{FF2B5EF4-FFF2-40B4-BE49-F238E27FC236}">
                <a16:creationId xmlns="" xmlns:a16="http://schemas.microsoft.com/office/drawing/2014/main" id="{4D0CDD47-82A7-4A3B-8FF7-ADAAA753DC4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8366" y="1032377"/>
            <a:ext cx="4075488" cy="2600904"/>
          </a:xfrm>
          <a:prstGeom prst="rect">
            <a:avLst/>
          </a:prstGeom>
        </p:spPr>
      </p:pic>
      <p:pic>
        <p:nvPicPr>
          <p:cNvPr id="11" name="図 10">
            <a:extLst>
              <a:ext uri="{FF2B5EF4-FFF2-40B4-BE49-F238E27FC236}">
                <a16:creationId xmlns="" xmlns:a16="http://schemas.microsoft.com/office/drawing/2014/main" id="{FBFEA833-93CF-44AA-A11E-8F7A9A0A02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4114" y="1032377"/>
            <a:ext cx="4851520" cy="4542482"/>
          </a:xfrm>
          <a:prstGeom prst="rect">
            <a:avLst/>
          </a:prstGeom>
        </p:spPr>
      </p:pic>
      <p:sp>
        <p:nvSpPr>
          <p:cNvPr id="9" name="テキスト ボックス 8"/>
          <p:cNvSpPr txBox="1"/>
          <p:nvPr/>
        </p:nvSpPr>
        <p:spPr>
          <a:xfrm>
            <a:off x="8529510" y="1458685"/>
            <a:ext cx="365806" cy="308418"/>
          </a:xfrm>
          <a:prstGeom prst="rect">
            <a:avLst/>
          </a:prstGeom>
          <a:noFill/>
        </p:spPr>
        <p:txBody>
          <a:bodyPr wrap="none" rtlCol="0">
            <a:spAutoFit/>
          </a:bodyPr>
          <a:lstStyle/>
          <a:p>
            <a:r>
              <a:rPr kumimoji="1" lang="ja-JP" altLang="en-US" b="1" dirty="0">
                <a:solidFill>
                  <a:srgbClr val="FF0000"/>
                </a:solidFill>
              </a:rPr>
              <a:t>①</a:t>
            </a:r>
          </a:p>
        </p:txBody>
      </p:sp>
      <p:sp>
        <p:nvSpPr>
          <p:cNvPr id="14" name="テキスト ボックス 13">
            <a:extLst>
              <a:ext uri="{FF2B5EF4-FFF2-40B4-BE49-F238E27FC236}">
                <a16:creationId xmlns="" xmlns:a16="http://schemas.microsoft.com/office/drawing/2014/main" id="{B38493B6-4E3D-43DE-B1C6-26B086147326}"/>
              </a:ext>
            </a:extLst>
          </p:cNvPr>
          <p:cNvSpPr txBox="1"/>
          <p:nvPr/>
        </p:nvSpPr>
        <p:spPr>
          <a:xfrm>
            <a:off x="8529510" y="2193411"/>
            <a:ext cx="365806" cy="308418"/>
          </a:xfrm>
          <a:prstGeom prst="rect">
            <a:avLst/>
          </a:prstGeom>
          <a:noFill/>
        </p:spPr>
        <p:txBody>
          <a:bodyPr wrap="none" rtlCol="0">
            <a:spAutoFit/>
          </a:bodyPr>
          <a:lstStyle/>
          <a:p>
            <a:r>
              <a:rPr lang="ja-JP" altLang="en-US" b="1" dirty="0">
                <a:solidFill>
                  <a:srgbClr val="FF0000"/>
                </a:solidFill>
              </a:rPr>
              <a:t>②</a:t>
            </a:r>
            <a:endParaRPr kumimoji="1" lang="ja-JP" altLang="en-US" b="1" dirty="0">
              <a:solidFill>
                <a:srgbClr val="FF0000"/>
              </a:solidFill>
            </a:endParaRPr>
          </a:p>
        </p:txBody>
      </p:sp>
      <p:sp>
        <p:nvSpPr>
          <p:cNvPr id="15" name="テキスト ボックス 14">
            <a:extLst>
              <a:ext uri="{FF2B5EF4-FFF2-40B4-BE49-F238E27FC236}">
                <a16:creationId xmlns="" xmlns:a16="http://schemas.microsoft.com/office/drawing/2014/main" id="{D45E1B4B-C02A-4E3B-A6A6-CEFAB377F885}"/>
              </a:ext>
            </a:extLst>
          </p:cNvPr>
          <p:cNvSpPr txBox="1"/>
          <p:nvPr/>
        </p:nvSpPr>
        <p:spPr>
          <a:xfrm>
            <a:off x="8538414" y="2716952"/>
            <a:ext cx="365806" cy="308418"/>
          </a:xfrm>
          <a:prstGeom prst="rect">
            <a:avLst/>
          </a:prstGeom>
          <a:noFill/>
        </p:spPr>
        <p:txBody>
          <a:bodyPr wrap="none" rtlCol="0">
            <a:spAutoFit/>
          </a:bodyPr>
          <a:lstStyle/>
          <a:p>
            <a:r>
              <a:rPr kumimoji="1" lang="ja-JP" altLang="en-US" b="1" dirty="0">
                <a:solidFill>
                  <a:srgbClr val="FF0000"/>
                </a:solidFill>
              </a:rPr>
              <a:t>③</a:t>
            </a:r>
          </a:p>
        </p:txBody>
      </p:sp>
      <p:sp>
        <p:nvSpPr>
          <p:cNvPr id="16" name="テキスト ボックス 15">
            <a:extLst>
              <a:ext uri="{FF2B5EF4-FFF2-40B4-BE49-F238E27FC236}">
                <a16:creationId xmlns="" xmlns:a16="http://schemas.microsoft.com/office/drawing/2014/main" id="{10E05CB4-A596-46AF-8A1F-2C4B2BB2B154}"/>
              </a:ext>
            </a:extLst>
          </p:cNvPr>
          <p:cNvSpPr txBox="1"/>
          <p:nvPr/>
        </p:nvSpPr>
        <p:spPr>
          <a:xfrm>
            <a:off x="7969346" y="5051955"/>
            <a:ext cx="365806" cy="308418"/>
          </a:xfrm>
          <a:prstGeom prst="rect">
            <a:avLst/>
          </a:prstGeom>
          <a:noFill/>
        </p:spPr>
        <p:txBody>
          <a:bodyPr wrap="none" rtlCol="0">
            <a:spAutoFit/>
          </a:bodyPr>
          <a:lstStyle/>
          <a:p>
            <a:r>
              <a:rPr lang="ja-JP" altLang="en-US" b="1" dirty="0">
                <a:solidFill>
                  <a:srgbClr val="FF0000"/>
                </a:solidFill>
              </a:rPr>
              <a:t>④</a:t>
            </a:r>
            <a:endParaRPr kumimoji="1" lang="ja-JP" altLang="en-US" b="1" dirty="0">
              <a:solidFill>
                <a:srgbClr val="FF0000"/>
              </a:solidFill>
            </a:endParaRPr>
          </a:p>
        </p:txBody>
      </p:sp>
    </p:spTree>
    <p:extLst>
      <p:ext uri="{BB962C8B-B14F-4D97-AF65-F5344CB8AC3E}">
        <p14:creationId xmlns:p14="http://schemas.microsoft.com/office/powerpoint/2010/main" val="3621776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779747" y="638352"/>
            <a:ext cx="8119530" cy="369332"/>
          </a:xfrm>
          <a:prstGeom prst="rect">
            <a:avLst/>
          </a:prstGeom>
        </p:spPr>
        <p:txBody>
          <a:bodyPr wrap="none">
            <a:spAutoFit/>
          </a:bodyPr>
          <a:lstStyle/>
          <a:p>
            <a:r>
              <a:rPr lang="ja-JP" altLang="en-US" sz="1800" b="1" dirty="0"/>
              <a:t>以下のように、ラスタがベクタに変換されるので、</a:t>
            </a:r>
            <a:r>
              <a:rPr lang="en-US" altLang="ja-JP" sz="1800" b="1" dirty="0"/>
              <a:t>DN</a:t>
            </a:r>
            <a:r>
              <a:rPr lang="ja-JP" altLang="en-US" sz="1800" b="1" dirty="0"/>
              <a:t>フィールドの値で色分けする。</a:t>
            </a:r>
          </a:p>
        </p:txBody>
      </p:sp>
      <p:pic>
        <p:nvPicPr>
          <p:cNvPr id="2" name="図 1">
            <a:extLst>
              <a:ext uri="{FF2B5EF4-FFF2-40B4-BE49-F238E27FC236}">
                <a16:creationId xmlns="" xmlns:a16="http://schemas.microsoft.com/office/drawing/2014/main" id="{1CA55DA8-8E09-40C8-B96B-39FEC5AA875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0496" y="1397215"/>
            <a:ext cx="4799016" cy="3150465"/>
          </a:xfrm>
          <a:prstGeom prst="rect">
            <a:avLst/>
          </a:prstGeom>
        </p:spPr>
      </p:pic>
      <p:pic>
        <p:nvPicPr>
          <p:cNvPr id="3" name="図 2">
            <a:extLst>
              <a:ext uri="{FF2B5EF4-FFF2-40B4-BE49-F238E27FC236}">
                <a16:creationId xmlns="" xmlns:a16="http://schemas.microsoft.com/office/drawing/2014/main" id="{B410D1BA-F8AE-4E9A-B8EB-25A3E064CA4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452353" y="1873572"/>
            <a:ext cx="3612379" cy="2499010"/>
          </a:xfrm>
          <a:prstGeom prst="rect">
            <a:avLst/>
          </a:prstGeom>
        </p:spPr>
      </p:pic>
      <p:sp>
        <p:nvSpPr>
          <p:cNvPr id="6" name="矢印: 右 5">
            <a:extLst>
              <a:ext uri="{FF2B5EF4-FFF2-40B4-BE49-F238E27FC236}">
                <a16:creationId xmlns="" xmlns:a16="http://schemas.microsoft.com/office/drawing/2014/main" id="{8691A2AD-D703-4A2B-ACDE-B2B1B0D1E5C7}"/>
              </a:ext>
            </a:extLst>
          </p:cNvPr>
          <p:cNvSpPr/>
          <p:nvPr/>
        </p:nvSpPr>
        <p:spPr>
          <a:xfrm>
            <a:off x="4936787" y="2972447"/>
            <a:ext cx="442609" cy="485736"/>
          </a:xfrm>
          <a:prstGeom prst="rightArrow">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76365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62585" y="156427"/>
            <a:ext cx="6444393" cy="400110"/>
          </a:xfrm>
          <a:prstGeom prst="rect">
            <a:avLst/>
          </a:prstGeom>
          <a:noFill/>
        </p:spPr>
        <p:txBody>
          <a:bodyPr wrap="none" rtlCol="0">
            <a:spAutoFit/>
          </a:bodyPr>
          <a:lstStyle/>
          <a:p>
            <a:r>
              <a:rPr lang="ja-JP" altLang="en-US" sz="2000" b="1" dirty="0"/>
              <a:t>ポリゴンから特定の値（例：</a:t>
            </a:r>
            <a:r>
              <a:rPr lang="en-US" altLang="ja-JP" sz="2000" b="1" dirty="0"/>
              <a:t>2500m</a:t>
            </a:r>
            <a:r>
              <a:rPr lang="ja-JP" altLang="en-US" sz="2000" b="1" dirty="0"/>
              <a:t>以上の地域）を表示する</a:t>
            </a:r>
            <a:endParaRPr kumimoji="1" lang="ja-JP" altLang="en-US" sz="2000" b="1" dirty="0"/>
          </a:p>
        </p:txBody>
      </p:sp>
      <p:sp>
        <p:nvSpPr>
          <p:cNvPr id="15" name="テキスト ボックス 14"/>
          <p:cNvSpPr txBox="1"/>
          <p:nvPr/>
        </p:nvSpPr>
        <p:spPr>
          <a:xfrm>
            <a:off x="162585" y="4921321"/>
            <a:ext cx="8271296" cy="738664"/>
          </a:xfrm>
          <a:prstGeom prst="rect">
            <a:avLst/>
          </a:prstGeom>
          <a:noFill/>
        </p:spPr>
        <p:txBody>
          <a:bodyPr wrap="square" rtlCol="0">
            <a:spAutoFit/>
          </a:bodyPr>
          <a:lstStyle/>
          <a:p>
            <a:r>
              <a:rPr lang="ja-JP" altLang="en-US" sz="1400" b="1" dirty="0"/>
              <a:t>プロパティ</a:t>
            </a:r>
            <a:r>
              <a:rPr lang="en-US" altLang="ja-JP" sz="1400" b="1" dirty="0"/>
              <a:t>&gt;</a:t>
            </a:r>
            <a:r>
              <a:rPr lang="ja-JP" altLang="en-US" sz="1400" b="1" dirty="0"/>
              <a:t>スタイル</a:t>
            </a:r>
            <a:endParaRPr lang="en-US" altLang="ja-JP" sz="1400" b="1" dirty="0"/>
          </a:p>
          <a:p>
            <a:r>
              <a:rPr kumimoji="1" lang="ja-JP" altLang="en-US" sz="1400" b="1" dirty="0"/>
              <a:t>「段階に分けられた</a:t>
            </a:r>
            <a:r>
              <a:rPr lang="ja-JP" altLang="en-US" sz="1400" b="1" dirty="0"/>
              <a:t>」を選択し、カラムに「</a:t>
            </a:r>
            <a:r>
              <a:rPr lang="en-US" altLang="ja-JP" sz="1400" b="1" dirty="0"/>
              <a:t>DN</a:t>
            </a:r>
            <a:r>
              <a:rPr lang="ja-JP" altLang="en-US" sz="1400" b="1" dirty="0"/>
              <a:t>」値を指定する。</a:t>
            </a:r>
            <a:endParaRPr lang="en-US" altLang="ja-JP" sz="1400" b="1" dirty="0"/>
          </a:p>
          <a:p>
            <a:r>
              <a:rPr kumimoji="1" lang="ja-JP" altLang="en-US" sz="1400" b="1" dirty="0"/>
              <a:t>分類数を</a:t>
            </a:r>
            <a:r>
              <a:rPr kumimoji="1" lang="en-US" altLang="ja-JP" sz="1400" b="1" dirty="0"/>
              <a:t>1</a:t>
            </a:r>
            <a:r>
              <a:rPr kumimoji="1" lang="ja-JP" altLang="en-US" sz="1400" b="1" dirty="0"/>
              <a:t>にし、「分類」をクリックする。値を</a:t>
            </a:r>
            <a:r>
              <a:rPr lang="ja-JP" altLang="en-US" sz="1400" b="1" dirty="0"/>
              <a:t>クリックし</a:t>
            </a:r>
            <a:r>
              <a:rPr lang="en-US" altLang="ja-JP" sz="1400" b="1" dirty="0"/>
              <a:t>2500</a:t>
            </a:r>
            <a:r>
              <a:rPr kumimoji="1" lang="en-US" altLang="ja-JP" sz="1400" b="1" dirty="0"/>
              <a:t>-</a:t>
            </a:r>
            <a:r>
              <a:rPr kumimoji="1" lang="ja-JP" altLang="en-US" sz="1400" b="1" dirty="0"/>
              <a:t>最大値を入力し、</a:t>
            </a:r>
            <a:r>
              <a:rPr kumimoji="1" lang="en-US" altLang="ja-JP" sz="1400" b="1" dirty="0"/>
              <a:t>OK</a:t>
            </a:r>
            <a:r>
              <a:rPr kumimoji="1" lang="ja-JP" altLang="en-US" sz="1400" b="1" dirty="0"/>
              <a:t>をクリックする。</a:t>
            </a:r>
            <a:endParaRPr kumimoji="1" lang="en-US" altLang="ja-JP" sz="1400" b="1" dirty="0"/>
          </a:p>
        </p:txBody>
      </p:sp>
      <p:pic>
        <p:nvPicPr>
          <p:cNvPr id="2" name="図 1">
            <a:extLst>
              <a:ext uri="{FF2B5EF4-FFF2-40B4-BE49-F238E27FC236}">
                <a16:creationId xmlns="" xmlns:a16="http://schemas.microsoft.com/office/drawing/2014/main" id="{C4CCF757-8E93-4514-BB7C-BE928985DD3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
          <a:stretch/>
        </p:blipFill>
        <p:spPr>
          <a:xfrm>
            <a:off x="76606" y="505839"/>
            <a:ext cx="2457449" cy="4292688"/>
          </a:xfrm>
          <a:prstGeom prst="rect">
            <a:avLst/>
          </a:prstGeom>
        </p:spPr>
      </p:pic>
      <p:pic>
        <p:nvPicPr>
          <p:cNvPr id="3" name="図 2">
            <a:extLst>
              <a:ext uri="{FF2B5EF4-FFF2-40B4-BE49-F238E27FC236}">
                <a16:creationId xmlns="" xmlns:a16="http://schemas.microsoft.com/office/drawing/2014/main" id="{C90EC108-F827-4680-81EF-8C057D7E59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0296" y="662778"/>
            <a:ext cx="4476576" cy="4152301"/>
          </a:xfrm>
          <a:prstGeom prst="rect">
            <a:avLst/>
          </a:prstGeom>
        </p:spPr>
      </p:pic>
      <p:pic>
        <p:nvPicPr>
          <p:cNvPr id="5" name="図 4">
            <a:extLst>
              <a:ext uri="{FF2B5EF4-FFF2-40B4-BE49-F238E27FC236}">
                <a16:creationId xmlns="" xmlns:a16="http://schemas.microsoft.com/office/drawing/2014/main" id="{9AB33415-55DA-451C-8ECB-73D5DB70005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144964" y="655321"/>
            <a:ext cx="1872576" cy="4159758"/>
          </a:xfrm>
          <a:prstGeom prst="rect">
            <a:avLst/>
          </a:prstGeom>
        </p:spPr>
      </p:pic>
      <p:cxnSp>
        <p:nvCxnSpPr>
          <p:cNvPr id="11" name="直線矢印コネクタ 10">
            <a:extLst>
              <a:ext uri="{FF2B5EF4-FFF2-40B4-BE49-F238E27FC236}">
                <a16:creationId xmlns="" xmlns:a16="http://schemas.microsoft.com/office/drawing/2014/main" id="{98B1B4E1-8756-45F8-A636-BAC33D8EB819}"/>
              </a:ext>
            </a:extLst>
          </p:cNvPr>
          <p:cNvCxnSpPr/>
          <p:nvPr/>
        </p:nvCxnSpPr>
        <p:spPr>
          <a:xfrm flipV="1">
            <a:off x="5651770" y="4041843"/>
            <a:ext cx="1702341" cy="63716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 xmlns:a16="http://schemas.microsoft.com/office/drawing/2014/main" id="{06C3F2DE-8797-466E-945B-B1FAD3A3ADF5}"/>
              </a:ext>
            </a:extLst>
          </p:cNvPr>
          <p:cNvCxnSpPr>
            <a:cxnSpLocks/>
          </p:cNvCxnSpPr>
          <p:nvPr/>
        </p:nvCxnSpPr>
        <p:spPr>
          <a:xfrm flipV="1">
            <a:off x="2378412" y="4299626"/>
            <a:ext cx="221884" cy="3793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749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a:extLst>
              <a:ext uri="{FF2B5EF4-FFF2-40B4-BE49-F238E27FC236}">
                <a16:creationId xmlns="" xmlns:a16="http://schemas.microsoft.com/office/drawing/2014/main" id="{4A495F03-7D60-47CB-B44D-B6497E7953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7654" y="0"/>
            <a:ext cx="3857422" cy="4663451"/>
          </a:xfrm>
          <a:prstGeom prst="rect">
            <a:avLst/>
          </a:prstGeom>
        </p:spPr>
      </p:pic>
      <p:pic>
        <p:nvPicPr>
          <p:cNvPr id="6" name="図 5">
            <a:extLst>
              <a:ext uri="{FF2B5EF4-FFF2-40B4-BE49-F238E27FC236}">
                <a16:creationId xmlns="" xmlns:a16="http://schemas.microsoft.com/office/drawing/2014/main" id="{98987679-59F2-40BE-8351-4F8868249F8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73416" y="870947"/>
            <a:ext cx="4765512" cy="2821056"/>
          </a:xfrm>
          <a:prstGeom prst="rect">
            <a:avLst/>
          </a:prstGeom>
        </p:spPr>
      </p:pic>
      <p:sp>
        <p:nvSpPr>
          <p:cNvPr id="3" name="正方形/長方形 2"/>
          <p:cNvSpPr/>
          <p:nvPr/>
        </p:nvSpPr>
        <p:spPr>
          <a:xfrm>
            <a:off x="106777" y="57831"/>
            <a:ext cx="5089855" cy="584775"/>
          </a:xfrm>
          <a:prstGeom prst="rect">
            <a:avLst/>
          </a:prstGeom>
        </p:spPr>
        <p:txBody>
          <a:bodyPr wrap="none">
            <a:spAutoFit/>
          </a:bodyPr>
          <a:lstStyle/>
          <a:p>
            <a:r>
              <a:rPr lang="en-US" altLang="ja-JP" sz="3200" b="1" dirty="0">
                <a:solidFill>
                  <a:srgbClr val="0070C0"/>
                </a:solidFill>
              </a:rPr>
              <a:t>4.</a:t>
            </a:r>
            <a:r>
              <a:rPr lang="ja-JP" altLang="en-US" sz="3200" b="1" dirty="0">
                <a:solidFill>
                  <a:srgbClr val="0070C0"/>
                </a:solidFill>
              </a:rPr>
              <a:t>新規ベクターレイヤの追加</a:t>
            </a:r>
          </a:p>
        </p:txBody>
      </p:sp>
      <p:cxnSp>
        <p:nvCxnSpPr>
          <p:cNvPr id="7" name="直線矢印コネクタ 6"/>
          <p:cNvCxnSpPr>
            <a:cxnSpLocks/>
          </p:cNvCxnSpPr>
          <p:nvPr/>
        </p:nvCxnSpPr>
        <p:spPr>
          <a:xfrm flipV="1">
            <a:off x="4791658" y="1337553"/>
            <a:ext cx="472949" cy="2045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2769" y="3954515"/>
            <a:ext cx="6120586" cy="1754326"/>
          </a:xfrm>
          <a:prstGeom prst="rect">
            <a:avLst/>
          </a:prstGeom>
          <a:noFill/>
        </p:spPr>
        <p:txBody>
          <a:bodyPr wrap="none" rtlCol="0">
            <a:spAutoFit/>
          </a:bodyPr>
          <a:lstStyle/>
          <a:p>
            <a:r>
              <a:rPr lang="ja-JP" altLang="en-US" sz="1200" b="1" dirty="0">
                <a:solidFill>
                  <a:srgbClr val="0070C0"/>
                </a:solidFill>
              </a:rPr>
              <a:t>レイヤ＞レイヤの作成＞新規シェープファイルレイヤ</a:t>
            </a:r>
            <a:endParaRPr lang="en-US" altLang="ja-JP" sz="1200" b="1" dirty="0">
              <a:solidFill>
                <a:srgbClr val="0070C0"/>
              </a:solidFill>
            </a:endParaRPr>
          </a:p>
          <a:p>
            <a:r>
              <a:rPr lang="ja-JP" altLang="en-US" sz="1200" b="1" dirty="0"/>
              <a:t>①　保存先とファイル名を指定する。</a:t>
            </a:r>
            <a:endParaRPr lang="en-US" altLang="ja-JP" sz="1200" b="1" dirty="0"/>
          </a:p>
          <a:p>
            <a:r>
              <a:rPr kumimoji="1" lang="ja-JP" altLang="en-US" sz="1200" b="1" dirty="0"/>
              <a:t>②　作成したいレイヤのタイプを選択する。</a:t>
            </a:r>
            <a:endParaRPr kumimoji="1" lang="en-US" altLang="ja-JP" sz="1200" b="1" dirty="0"/>
          </a:p>
          <a:p>
            <a:r>
              <a:rPr lang="ja-JP" altLang="en-US" sz="1200" b="1" dirty="0"/>
              <a:t>③　座標系（今回は、</a:t>
            </a:r>
            <a:r>
              <a:rPr lang="en-US" altLang="ja-JP" sz="1200" b="1" dirty="0"/>
              <a:t>EPSG:6676</a:t>
            </a:r>
            <a:r>
              <a:rPr lang="ja-JP" altLang="en-US" sz="1200" b="1" dirty="0"/>
              <a:t>とする）を設定する。</a:t>
            </a:r>
            <a:endParaRPr lang="en-US" altLang="ja-JP" sz="1200" b="1" dirty="0"/>
          </a:p>
          <a:p>
            <a:r>
              <a:rPr kumimoji="1" lang="ja-JP" altLang="en-US" sz="1200" b="1" dirty="0"/>
              <a:t>④　新規ポイントに追加したい属性を</a:t>
            </a:r>
            <a:r>
              <a:rPr lang="en-US" altLang="ja-JP" sz="1200" b="1" dirty="0"/>
              <a:t>`</a:t>
            </a:r>
            <a:r>
              <a:rPr kumimoji="1" lang="ja-JP" altLang="en-US" sz="1200" b="1" dirty="0"/>
              <a:t>新フィールド</a:t>
            </a:r>
            <a:r>
              <a:rPr kumimoji="1" lang="en-US" altLang="ja-JP" sz="1200" b="1" dirty="0"/>
              <a:t>`</a:t>
            </a:r>
            <a:r>
              <a:rPr kumimoji="1" lang="ja-JP" altLang="en-US" sz="1200" b="1" dirty="0"/>
              <a:t>から設定する。</a:t>
            </a:r>
            <a:endParaRPr kumimoji="1" lang="en-US" altLang="ja-JP" sz="1200" b="1" dirty="0"/>
          </a:p>
          <a:p>
            <a:r>
              <a:rPr lang="ja-JP" altLang="en-US" sz="1200" b="1" dirty="0"/>
              <a:t>「名称」はカラム名、「タイプ」はデータ型にあわせる、「幅」と「精度」は入力するデータによる。</a:t>
            </a:r>
            <a:endParaRPr lang="en-US" altLang="ja-JP" sz="1200" b="1" dirty="0"/>
          </a:p>
          <a:p>
            <a:r>
              <a:rPr lang="ja-JP" altLang="en-US" sz="1200" b="1" dirty="0"/>
              <a:t>「タイプ」・・・値が整数なら</a:t>
            </a:r>
            <a:r>
              <a:rPr lang="en-US" altLang="ja-JP" sz="1200" b="1" dirty="0"/>
              <a:t>Integer</a:t>
            </a:r>
            <a:r>
              <a:rPr lang="ja-JP" altLang="en-US" sz="1200" b="1" dirty="0" err="1"/>
              <a:t>、</a:t>
            </a:r>
            <a:r>
              <a:rPr lang="ja-JP" altLang="en-US" sz="1200" b="1" dirty="0"/>
              <a:t>小数を含むなら</a:t>
            </a:r>
            <a:r>
              <a:rPr lang="en-US" altLang="ja-JP" sz="1200" b="1" dirty="0"/>
              <a:t>Real</a:t>
            </a:r>
            <a:r>
              <a:rPr lang="ja-JP" altLang="en-US" sz="1200" b="1" dirty="0" err="1"/>
              <a:t>、</a:t>
            </a:r>
            <a:r>
              <a:rPr lang="ja-JP" altLang="en-US" sz="1200" b="1" dirty="0"/>
              <a:t>テキストなら</a:t>
            </a:r>
            <a:r>
              <a:rPr lang="en-US" altLang="ja-JP" sz="1200" b="1" dirty="0"/>
              <a:t>String</a:t>
            </a:r>
            <a:r>
              <a:rPr lang="ja-JP" altLang="en-US" sz="1200" b="1" dirty="0"/>
              <a:t>となる。  </a:t>
            </a:r>
            <a:endParaRPr lang="en-US" altLang="ja-JP" sz="1200" b="1" dirty="0"/>
          </a:p>
          <a:p>
            <a:r>
              <a:rPr kumimoji="1" lang="ja-JP" altLang="en-US" sz="1200" b="1" dirty="0"/>
              <a:t>「幅」＞桁数</a:t>
            </a:r>
            <a:r>
              <a:rPr lang="ja-JP" altLang="en-US" sz="1200" b="1" dirty="0"/>
              <a:t>、「精度」＞表示する小数の位</a:t>
            </a:r>
            <a:endParaRPr lang="en-US" altLang="ja-JP" sz="1200" b="1" dirty="0"/>
          </a:p>
          <a:p>
            <a:r>
              <a:rPr kumimoji="1" lang="ja-JP" altLang="en-US" sz="1200" b="1" dirty="0"/>
              <a:t>⑤　</a:t>
            </a:r>
            <a:r>
              <a:rPr kumimoji="1" lang="en-US" altLang="ja-JP" sz="1200" b="1" dirty="0"/>
              <a:t>OK</a:t>
            </a:r>
            <a:r>
              <a:rPr kumimoji="1" lang="ja-JP" altLang="en-US" sz="1200" b="1" dirty="0"/>
              <a:t>をクリックする。</a:t>
            </a:r>
            <a:endParaRPr kumimoji="1" lang="en-US" altLang="ja-JP" sz="1200" b="1" dirty="0"/>
          </a:p>
        </p:txBody>
      </p:sp>
      <p:sp>
        <p:nvSpPr>
          <p:cNvPr id="11" name="テキスト ボックス 10"/>
          <p:cNvSpPr txBox="1"/>
          <p:nvPr/>
        </p:nvSpPr>
        <p:spPr>
          <a:xfrm>
            <a:off x="8316270" y="57831"/>
            <a:ext cx="522094" cy="308418"/>
          </a:xfrm>
          <a:prstGeom prst="rect">
            <a:avLst/>
          </a:prstGeom>
          <a:noFill/>
        </p:spPr>
        <p:txBody>
          <a:bodyPr wrap="square" rtlCol="0">
            <a:spAutoFit/>
          </a:bodyPr>
          <a:lstStyle/>
          <a:p>
            <a:pPr algn="ctr"/>
            <a:r>
              <a:rPr kumimoji="1" lang="ja-JP" altLang="en-US" b="1" dirty="0">
                <a:solidFill>
                  <a:srgbClr val="FF0000"/>
                </a:solidFill>
              </a:rPr>
              <a:t>①</a:t>
            </a:r>
          </a:p>
        </p:txBody>
      </p:sp>
      <p:sp>
        <p:nvSpPr>
          <p:cNvPr id="2" name="正方形/長方形 1">
            <a:extLst>
              <a:ext uri="{FF2B5EF4-FFF2-40B4-BE49-F238E27FC236}">
                <a16:creationId xmlns="" xmlns:a16="http://schemas.microsoft.com/office/drawing/2014/main" id="{A91C9371-577C-480B-A923-0D0D12C52116}"/>
              </a:ext>
            </a:extLst>
          </p:cNvPr>
          <p:cNvSpPr/>
          <p:nvPr/>
        </p:nvSpPr>
        <p:spPr>
          <a:xfrm>
            <a:off x="173039" y="511801"/>
            <a:ext cx="4398961" cy="261610"/>
          </a:xfrm>
          <a:prstGeom prst="rect">
            <a:avLst/>
          </a:prstGeom>
        </p:spPr>
        <p:txBody>
          <a:bodyPr wrap="none">
            <a:spAutoFit/>
          </a:bodyPr>
          <a:lstStyle/>
          <a:p>
            <a:r>
              <a:rPr lang="ja-JP" altLang="en-US" sz="1100" dirty="0"/>
              <a:t>以下をはじめる前に、富士山登山同図（fuji_trails.tif）を読み込んでおく。</a:t>
            </a:r>
          </a:p>
        </p:txBody>
      </p:sp>
      <p:sp>
        <p:nvSpPr>
          <p:cNvPr id="19" name="テキスト ボックス 18">
            <a:extLst>
              <a:ext uri="{FF2B5EF4-FFF2-40B4-BE49-F238E27FC236}">
                <a16:creationId xmlns="" xmlns:a16="http://schemas.microsoft.com/office/drawing/2014/main" id="{A30AA4F3-5871-4834-A4DB-AC0C406CFD8D}"/>
              </a:ext>
            </a:extLst>
          </p:cNvPr>
          <p:cNvSpPr txBox="1"/>
          <p:nvPr/>
        </p:nvSpPr>
        <p:spPr>
          <a:xfrm>
            <a:off x="8316270" y="600482"/>
            <a:ext cx="522094" cy="308418"/>
          </a:xfrm>
          <a:prstGeom prst="rect">
            <a:avLst/>
          </a:prstGeom>
          <a:noFill/>
        </p:spPr>
        <p:txBody>
          <a:bodyPr wrap="square" rtlCol="0">
            <a:spAutoFit/>
          </a:bodyPr>
          <a:lstStyle/>
          <a:p>
            <a:pPr algn="ctr"/>
            <a:r>
              <a:rPr kumimoji="1" lang="ja-JP" altLang="en-US" b="1" dirty="0">
                <a:solidFill>
                  <a:srgbClr val="FF0000"/>
                </a:solidFill>
              </a:rPr>
              <a:t>②</a:t>
            </a:r>
          </a:p>
        </p:txBody>
      </p:sp>
      <p:sp>
        <p:nvSpPr>
          <p:cNvPr id="20" name="テキスト ボックス 19">
            <a:extLst>
              <a:ext uri="{FF2B5EF4-FFF2-40B4-BE49-F238E27FC236}">
                <a16:creationId xmlns="" xmlns:a16="http://schemas.microsoft.com/office/drawing/2014/main" id="{670338EC-AC7E-4EF1-A857-251F48E09ED6}"/>
              </a:ext>
            </a:extLst>
          </p:cNvPr>
          <p:cNvSpPr txBox="1"/>
          <p:nvPr/>
        </p:nvSpPr>
        <p:spPr>
          <a:xfrm>
            <a:off x="8651708" y="1245617"/>
            <a:ext cx="522094" cy="308418"/>
          </a:xfrm>
          <a:prstGeom prst="rect">
            <a:avLst/>
          </a:prstGeom>
          <a:noFill/>
        </p:spPr>
        <p:txBody>
          <a:bodyPr wrap="square" rtlCol="0">
            <a:spAutoFit/>
          </a:bodyPr>
          <a:lstStyle/>
          <a:p>
            <a:pPr algn="ctr"/>
            <a:r>
              <a:rPr lang="ja-JP" altLang="en-US" b="1" dirty="0">
                <a:solidFill>
                  <a:srgbClr val="FF0000"/>
                </a:solidFill>
              </a:rPr>
              <a:t>③</a:t>
            </a:r>
            <a:endParaRPr kumimoji="1" lang="ja-JP" altLang="en-US" b="1" dirty="0">
              <a:solidFill>
                <a:srgbClr val="FF0000"/>
              </a:solidFill>
            </a:endParaRPr>
          </a:p>
        </p:txBody>
      </p:sp>
      <p:sp>
        <p:nvSpPr>
          <p:cNvPr id="21" name="テキスト ボックス 20">
            <a:extLst>
              <a:ext uri="{FF2B5EF4-FFF2-40B4-BE49-F238E27FC236}">
                <a16:creationId xmlns="" xmlns:a16="http://schemas.microsoft.com/office/drawing/2014/main" id="{9AE4072A-A596-44AE-AE18-82DA5DE92348}"/>
              </a:ext>
            </a:extLst>
          </p:cNvPr>
          <p:cNvSpPr txBox="1"/>
          <p:nvPr/>
        </p:nvSpPr>
        <p:spPr>
          <a:xfrm>
            <a:off x="8577317" y="2177516"/>
            <a:ext cx="522094" cy="308418"/>
          </a:xfrm>
          <a:prstGeom prst="rect">
            <a:avLst/>
          </a:prstGeom>
          <a:noFill/>
        </p:spPr>
        <p:txBody>
          <a:bodyPr wrap="square" rtlCol="0">
            <a:spAutoFit/>
          </a:bodyPr>
          <a:lstStyle/>
          <a:p>
            <a:pPr algn="ctr"/>
            <a:r>
              <a:rPr lang="ja-JP" altLang="en-US" b="1" dirty="0">
                <a:solidFill>
                  <a:srgbClr val="FF0000"/>
                </a:solidFill>
              </a:rPr>
              <a:t>④</a:t>
            </a:r>
            <a:endParaRPr kumimoji="1" lang="ja-JP" altLang="en-US" b="1" dirty="0">
              <a:solidFill>
                <a:srgbClr val="FF0000"/>
              </a:solidFill>
            </a:endParaRPr>
          </a:p>
        </p:txBody>
      </p:sp>
      <p:sp>
        <p:nvSpPr>
          <p:cNvPr id="22" name="テキスト ボックス 21">
            <a:extLst>
              <a:ext uri="{FF2B5EF4-FFF2-40B4-BE49-F238E27FC236}">
                <a16:creationId xmlns="" xmlns:a16="http://schemas.microsoft.com/office/drawing/2014/main" id="{9C81DCD4-DEF6-458B-B3BB-C62803744800}"/>
              </a:ext>
            </a:extLst>
          </p:cNvPr>
          <p:cNvSpPr txBox="1"/>
          <p:nvPr/>
        </p:nvSpPr>
        <p:spPr>
          <a:xfrm>
            <a:off x="7226706" y="4118184"/>
            <a:ext cx="522094" cy="308418"/>
          </a:xfrm>
          <a:prstGeom prst="rect">
            <a:avLst/>
          </a:prstGeom>
          <a:noFill/>
        </p:spPr>
        <p:txBody>
          <a:bodyPr wrap="square" rtlCol="0">
            <a:spAutoFit/>
          </a:bodyPr>
          <a:lstStyle/>
          <a:p>
            <a:pPr algn="ctr"/>
            <a:r>
              <a:rPr kumimoji="1" lang="ja-JP" altLang="en-US" b="1" dirty="0">
                <a:solidFill>
                  <a:srgbClr val="FF0000"/>
                </a:solidFill>
              </a:rPr>
              <a:t>⑤</a:t>
            </a:r>
          </a:p>
        </p:txBody>
      </p:sp>
    </p:spTree>
    <p:extLst>
      <p:ext uri="{BB962C8B-B14F-4D97-AF65-F5344CB8AC3E}">
        <p14:creationId xmlns:p14="http://schemas.microsoft.com/office/powerpoint/2010/main" val="477749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01241" y="84734"/>
            <a:ext cx="7886700" cy="505354"/>
          </a:xfrm>
        </p:spPr>
        <p:txBody>
          <a:bodyPr>
            <a:noAutofit/>
          </a:bodyPr>
          <a:lstStyle/>
          <a:p>
            <a:r>
              <a:rPr kumimoji="1" lang="ja-JP" altLang="en-US" sz="3200" b="1" u="none" dirty="0">
                <a:solidFill>
                  <a:srgbClr val="0070C0"/>
                </a:solidFill>
                <a:latin typeface="+mj-ea"/>
              </a:rPr>
              <a:t>ポイントデータの作成と保存</a:t>
            </a:r>
          </a:p>
        </p:txBody>
      </p:sp>
      <p:sp>
        <p:nvSpPr>
          <p:cNvPr id="4" name="テキスト ボックス 3"/>
          <p:cNvSpPr txBox="1"/>
          <p:nvPr/>
        </p:nvSpPr>
        <p:spPr>
          <a:xfrm>
            <a:off x="201241" y="493985"/>
            <a:ext cx="8037778" cy="461665"/>
          </a:xfrm>
          <a:prstGeom prst="rect">
            <a:avLst/>
          </a:prstGeom>
          <a:noFill/>
        </p:spPr>
        <p:txBody>
          <a:bodyPr wrap="none" rtlCol="0">
            <a:spAutoFit/>
          </a:bodyPr>
          <a:lstStyle/>
          <a:p>
            <a:r>
              <a:rPr kumimoji="1" lang="ja-JP" altLang="en-US" sz="1200" b="1" dirty="0"/>
              <a:t>以下では、富士山の登山道図をトレースして、山小屋のポイントを作成する。</a:t>
            </a:r>
            <a:r>
              <a:rPr lang="ja-JP" altLang="en-US" sz="1200" b="1" dirty="0"/>
              <a:t>追加するポイントの</a:t>
            </a:r>
            <a:r>
              <a:rPr lang="en-US" altLang="ja-JP" sz="1200" b="1" dirty="0"/>
              <a:t>ID</a:t>
            </a:r>
            <a:r>
              <a:rPr lang="ja-JP" altLang="en-US" sz="1200" b="1" dirty="0"/>
              <a:t>と名前は表を参照する。</a:t>
            </a:r>
            <a:endParaRPr lang="en-US" altLang="ja-JP" sz="1200" b="1" dirty="0"/>
          </a:p>
          <a:p>
            <a:r>
              <a:rPr kumimoji="1" lang="ja-JP" altLang="en-US" sz="1200" b="1" dirty="0"/>
              <a:t>レイヤを選択し、</a:t>
            </a:r>
            <a:r>
              <a:rPr kumimoji="1" lang="en-US" altLang="ja-JP" sz="1200" b="1" dirty="0"/>
              <a:t>`</a:t>
            </a:r>
            <a:r>
              <a:rPr kumimoji="1" lang="ja-JP" altLang="en-US" sz="1200" b="1" dirty="0"/>
              <a:t>編集モード切替</a:t>
            </a:r>
            <a:r>
              <a:rPr kumimoji="1" lang="en-US" altLang="ja-JP" sz="1200" b="1" dirty="0"/>
              <a:t>`</a:t>
            </a:r>
            <a:r>
              <a:rPr kumimoji="1" lang="ja-JP" altLang="en-US" sz="1200" b="1" dirty="0"/>
              <a:t>をクリックする。</a:t>
            </a:r>
          </a:p>
        </p:txBody>
      </p:sp>
      <p:graphicFrame>
        <p:nvGraphicFramePr>
          <p:cNvPr id="9" name="表 8">
            <a:extLst>
              <a:ext uri="{FF2B5EF4-FFF2-40B4-BE49-F238E27FC236}">
                <a16:creationId xmlns="" xmlns:a16="http://schemas.microsoft.com/office/drawing/2014/main" id="{ED3A7845-505C-4183-9F38-5C0E6D34E6CA}"/>
              </a:ext>
            </a:extLst>
          </p:cNvPr>
          <p:cNvGraphicFramePr>
            <a:graphicFrameLocks noGrp="1"/>
          </p:cNvGraphicFramePr>
          <p:nvPr>
            <p:extLst>
              <p:ext uri="{D42A27DB-BD31-4B8C-83A1-F6EECF244321}">
                <p14:modId xmlns:p14="http://schemas.microsoft.com/office/powerpoint/2010/main" val="3315943202"/>
              </p:ext>
            </p:extLst>
          </p:nvPr>
        </p:nvGraphicFramePr>
        <p:xfrm>
          <a:off x="6843409" y="1070043"/>
          <a:ext cx="2047591" cy="4560218"/>
        </p:xfrm>
        <a:graphic>
          <a:graphicData uri="http://schemas.openxmlformats.org/drawingml/2006/table">
            <a:tbl>
              <a:tblPr firstRow="1" bandRow="1">
                <a:tableStyleId>{5C22544A-7EE6-4342-B048-85BDC9FD1C3A}</a:tableStyleId>
              </a:tblPr>
              <a:tblGrid>
                <a:gridCol w="307164">
                  <a:extLst>
                    <a:ext uri="{9D8B030D-6E8A-4147-A177-3AD203B41FA5}">
                      <a16:colId xmlns="" xmlns:a16="http://schemas.microsoft.com/office/drawing/2014/main" val="3698249304"/>
                    </a:ext>
                  </a:extLst>
                </a:gridCol>
                <a:gridCol w="1740427">
                  <a:extLst>
                    <a:ext uri="{9D8B030D-6E8A-4147-A177-3AD203B41FA5}">
                      <a16:colId xmlns="" xmlns:a16="http://schemas.microsoft.com/office/drawing/2014/main" val="557922513"/>
                    </a:ext>
                  </a:extLst>
                </a:gridCol>
              </a:tblGrid>
              <a:tr h="350786">
                <a:tc>
                  <a:txBody>
                    <a:bodyPr/>
                    <a:lstStyle/>
                    <a:p>
                      <a:pPr algn="ctr" fontAlgn="ctr"/>
                      <a:r>
                        <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rPr>
                        <a:t>ID</a:t>
                      </a:r>
                      <a:endParaRPr lang="en-US" sz="11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4763" marR="4763" marT="4763" marB="0" anchor="ctr"/>
                </a:tc>
                <a:tc>
                  <a:txBody>
                    <a:bodyPr/>
                    <a:lstStyle/>
                    <a:p>
                      <a:pPr algn="l" fontAlgn="ctr"/>
                      <a:r>
                        <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rPr>
                        <a:t>NAME</a:t>
                      </a:r>
                      <a:endParaRPr lang="en-US" sz="11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4763" marR="4763" marT="4763" marB="0" anchor="ctr"/>
                </a:tc>
                <a:extLst>
                  <a:ext uri="{0D108BD9-81ED-4DB2-BD59-A6C34878D82A}">
                    <a16:rowId xmlns="" xmlns:a16="http://schemas.microsoft.com/office/drawing/2014/main" val="370807617"/>
                  </a:ext>
                </a:extLst>
              </a:tr>
              <a:tr h="350786">
                <a:tc>
                  <a:txBody>
                    <a:bodyPr/>
                    <a:lstStyle/>
                    <a:p>
                      <a:pPr algn="ctr" fontAlgn="ctr"/>
                      <a:r>
                        <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rPr>
                        <a:t>1</a:t>
                      </a:r>
                    </a:p>
                  </a:txBody>
                  <a:tcPr marL="4763" marR="4763" marT="4763" marB="0" anchor="ctr"/>
                </a:tc>
                <a:tc>
                  <a:txBody>
                    <a:bodyPr/>
                    <a:lstStyle/>
                    <a:p>
                      <a:pPr algn="l" fontAlgn="ctr"/>
                      <a:r>
                        <a:rPr lang="en-US" sz="1100" b="1" i="0" u="none" strike="noStrike" dirty="0" err="1">
                          <a:solidFill>
                            <a:srgbClr val="000000"/>
                          </a:solidFill>
                          <a:effectLst/>
                          <a:latin typeface="游ゴシック" panose="020B0400000000000000" pitchFamily="50" charset="-128"/>
                          <a:ea typeface="游ゴシック" panose="020B0400000000000000" pitchFamily="50" charset="-128"/>
                        </a:rPr>
                        <a:t>Houei</a:t>
                      </a:r>
                      <a:r>
                        <a:rPr lang="en-US" sz="1100" b="1" i="0" u="none" strike="noStrike" dirty="0">
                          <a:solidFill>
                            <a:srgbClr val="000000"/>
                          </a:solidFill>
                          <a:effectLst/>
                          <a:latin typeface="游ゴシック" panose="020B0400000000000000" pitchFamily="50" charset="-128"/>
                          <a:ea typeface="游ゴシック" panose="020B0400000000000000" pitchFamily="50" charset="-128"/>
                        </a:rPr>
                        <a:t> Sanso</a:t>
                      </a:r>
                    </a:p>
                  </a:txBody>
                  <a:tcPr marL="4763" marR="4763" marT="4763" marB="0" anchor="ctr"/>
                </a:tc>
                <a:extLst>
                  <a:ext uri="{0D108BD9-81ED-4DB2-BD59-A6C34878D82A}">
                    <a16:rowId xmlns="" xmlns:a16="http://schemas.microsoft.com/office/drawing/2014/main" val="1953732730"/>
                  </a:ext>
                </a:extLst>
              </a:tr>
              <a:tr h="350786">
                <a:tc>
                  <a:txBody>
                    <a:bodyPr/>
                    <a:lstStyle/>
                    <a:p>
                      <a:pPr algn="ctr" fontAlgn="ctr"/>
                      <a:r>
                        <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rPr>
                        <a:t>2</a:t>
                      </a:r>
                    </a:p>
                  </a:txBody>
                  <a:tcPr marL="4763" marR="4763" marT="4763" marB="0" anchor="ctr"/>
                </a:tc>
                <a:tc>
                  <a:txBody>
                    <a:bodyPr/>
                    <a:lstStyle/>
                    <a:p>
                      <a:pPr algn="l" fontAlgn="ctr"/>
                      <a:r>
                        <a:rPr lang="en-US" sz="1100" b="1" i="0" u="none" strike="noStrike" dirty="0" err="1">
                          <a:solidFill>
                            <a:srgbClr val="000000"/>
                          </a:solidFill>
                          <a:effectLst/>
                          <a:latin typeface="游ゴシック" panose="020B0400000000000000" pitchFamily="50" charset="-128"/>
                          <a:ea typeface="游ゴシック" panose="020B0400000000000000" pitchFamily="50" charset="-128"/>
                        </a:rPr>
                        <a:t>Goraiko</a:t>
                      </a:r>
                      <a:r>
                        <a:rPr lang="en-US" sz="1100" b="1" i="0" u="none" strike="noStrike" dirty="0">
                          <a:solidFill>
                            <a:srgbClr val="000000"/>
                          </a:solidFill>
                          <a:effectLst/>
                          <a:latin typeface="游ゴシック" panose="020B0400000000000000" pitchFamily="50" charset="-128"/>
                          <a:ea typeface="游ゴシック" panose="020B0400000000000000" pitchFamily="50" charset="-128"/>
                        </a:rPr>
                        <a:t> Sanso</a:t>
                      </a:r>
                    </a:p>
                  </a:txBody>
                  <a:tcPr marL="4763" marR="4763" marT="4763" marB="0" anchor="ctr"/>
                </a:tc>
                <a:extLst>
                  <a:ext uri="{0D108BD9-81ED-4DB2-BD59-A6C34878D82A}">
                    <a16:rowId xmlns="" xmlns:a16="http://schemas.microsoft.com/office/drawing/2014/main" val="3926680849"/>
                  </a:ext>
                </a:extLst>
              </a:tr>
              <a:tr h="350786">
                <a:tc>
                  <a:txBody>
                    <a:bodyPr/>
                    <a:lstStyle/>
                    <a:p>
                      <a:pPr algn="ctr" fontAlgn="ctr"/>
                      <a:r>
                        <a:rPr lang="en-US" altLang="ja-JP" sz="1100" b="1" i="0" u="none" strike="noStrike">
                          <a:solidFill>
                            <a:srgbClr val="000000"/>
                          </a:solidFill>
                          <a:effectLst/>
                          <a:latin typeface="游ゴシック" panose="020B0400000000000000" pitchFamily="50" charset="-128"/>
                          <a:ea typeface="游ゴシック" panose="020B0400000000000000" pitchFamily="50" charset="-128"/>
                        </a:rPr>
                        <a:t>3</a:t>
                      </a:r>
                    </a:p>
                  </a:txBody>
                  <a:tcPr marL="4763" marR="4763" marT="4763" marB="0" anchor="ctr"/>
                </a:tc>
                <a:tc>
                  <a:txBody>
                    <a:bodyPr/>
                    <a:lstStyle/>
                    <a:p>
                      <a:pPr algn="l" fontAlgn="ctr"/>
                      <a:r>
                        <a:rPr lang="en-US" sz="1100" b="1" i="0" u="none" strike="noStrike" dirty="0">
                          <a:solidFill>
                            <a:srgbClr val="000000"/>
                          </a:solidFill>
                          <a:effectLst/>
                          <a:latin typeface="游ゴシック" panose="020B0400000000000000" pitchFamily="50" charset="-128"/>
                          <a:ea typeface="游ゴシック" panose="020B0400000000000000" pitchFamily="50" charset="-128"/>
                        </a:rPr>
                        <a:t>Yamaguchi Sanso</a:t>
                      </a:r>
                    </a:p>
                  </a:txBody>
                  <a:tcPr marL="4763" marR="4763" marT="4763" marB="0" anchor="ctr"/>
                </a:tc>
                <a:extLst>
                  <a:ext uri="{0D108BD9-81ED-4DB2-BD59-A6C34878D82A}">
                    <a16:rowId xmlns="" xmlns:a16="http://schemas.microsoft.com/office/drawing/2014/main" val="402624878"/>
                  </a:ext>
                </a:extLst>
              </a:tr>
              <a:tr h="350786">
                <a:tc>
                  <a:txBody>
                    <a:bodyPr/>
                    <a:lstStyle/>
                    <a:p>
                      <a:pPr algn="ctr" fontAlgn="ctr"/>
                      <a:r>
                        <a:rPr lang="en-US" altLang="ja-JP" sz="1100" b="1" i="0" u="none" strike="noStrike">
                          <a:solidFill>
                            <a:srgbClr val="000000"/>
                          </a:solidFill>
                          <a:effectLst/>
                          <a:latin typeface="游ゴシック" panose="020B0400000000000000" pitchFamily="50" charset="-128"/>
                          <a:ea typeface="游ゴシック" panose="020B0400000000000000" pitchFamily="50" charset="-128"/>
                        </a:rPr>
                        <a:t>4</a:t>
                      </a:r>
                    </a:p>
                  </a:txBody>
                  <a:tcPr marL="4763" marR="4763" marT="4763" marB="0" anchor="ctr"/>
                </a:tc>
                <a:tc>
                  <a:txBody>
                    <a:bodyPr/>
                    <a:lstStyle/>
                    <a:p>
                      <a:pPr algn="l" fontAlgn="ctr"/>
                      <a:r>
                        <a:rPr lang="en-US" sz="1100" b="1" i="0" u="none" strike="noStrike" dirty="0">
                          <a:solidFill>
                            <a:srgbClr val="000000"/>
                          </a:solidFill>
                          <a:effectLst/>
                          <a:latin typeface="游ゴシック" panose="020B0400000000000000" pitchFamily="50" charset="-128"/>
                          <a:ea typeface="游ゴシック" panose="020B0400000000000000" pitchFamily="50" charset="-128"/>
                        </a:rPr>
                        <a:t>Ikeda Kan</a:t>
                      </a:r>
                    </a:p>
                  </a:txBody>
                  <a:tcPr marL="4763" marR="4763" marT="4763" marB="0" anchor="ctr"/>
                </a:tc>
                <a:extLst>
                  <a:ext uri="{0D108BD9-81ED-4DB2-BD59-A6C34878D82A}">
                    <a16:rowId xmlns="" xmlns:a16="http://schemas.microsoft.com/office/drawing/2014/main" val="4015169322"/>
                  </a:ext>
                </a:extLst>
              </a:tr>
              <a:tr h="350786">
                <a:tc>
                  <a:txBody>
                    <a:bodyPr/>
                    <a:lstStyle/>
                    <a:p>
                      <a:pPr algn="ctr" fontAlgn="ctr"/>
                      <a:r>
                        <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rPr>
                        <a:t>5</a:t>
                      </a:r>
                    </a:p>
                  </a:txBody>
                  <a:tcPr marL="4763" marR="4763" marT="4763" marB="0" anchor="ctr"/>
                </a:tc>
                <a:tc>
                  <a:txBody>
                    <a:bodyPr/>
                    <a:lstStyle/>
                    <a:p>
                      <a:pPr algn="l" fontAlgn="ctr"/>
                      <a:r>
                        <a:rPr lang="en-US" sz="1100" b="1" i="0" u="none" strike="noStrike" dirty="0" err="1">
                          <a:solidFill>
                            <a:srgbClr val="000000"/>
                          </a:solidFill>
                          <a:effectLst/>
                          <a:latin typeface="游ゴシック" panose="020B0400000000000000" pitchFamily="50" charset="-128"/>
                          <a:ea typeface="游ゴシック" panose="020B0400000000000000" pitchFamily="50" charset="-128"/>
                        </a:rPr>
                        <a:t>Mannenyuki</a:t>
                      </a:r>
                      <a:r>
                        <a:rPr lang="en-US" sz="1100" b="1" i="0" u="none" strike="noStrike" dirty="0">
                          <a:solidFill>
                            <a:srgbClr val="000000"/>
                          </a:solidFill>
                          <a:effectLst/>
                          <a:latin typeface="游ゴシック" panose="020B0400000000000000" pitchFamily="50" charset="-128"/>
                          <a:ea typeface="游ゴシック" panose="020B0400000000000000" pitchFamily="50" charset="-128"/>
                        </a:rPr>
                        <a:t> Sanso</a:t>
                      </a:r>
                    </a:p>
                  </a:txBody>
                  <a:tcPr marL="4763" marR="4763" marT="4763" marB="0" anchor="ctr"/>
                </a:tc>
                <a:extLst>
                  <a:ext uri="{0D108BD9-81ED-4DB2-BD59-A6C34878D82A}">
                    <a16:rowId xmlns="" xmlns:a16="http://schemas.microsoft.com/office/drawing/2014/main" val="2964982125"/>
                  </a:ext>
                </a:extLst>
              </a:tr>
              <a:tr h="350786">
                <a:tc>
                  <a:txBody>
                    <a:bodyPr/>
                    <a:lstStyle/>
                    <a:p>
                      <a:pPr algn="ctr" fontAlgn="ctr"/>
                      <a:r>
                        <a:rPr lang="en-US" altLang="ja-JP" sz="1100" b="1" i="0" u="none" strike="noStrike">
                          <a:solidFill>
                            <a:srgbClr val="000000"/>
                          </a:solidFill>
                          <a:effectLst/>
                          <a:latin typeface="游ゴシック" panose="020B0400000000000000" pitchFamily="50" charset="-128"/>
                          <a:ea typeface="游ゴシック" panose="020B0400000000000000" pitchFamily="50" charset="-128"/>
                        </a:rPr>
                        <a:t>6</a:t>
                      </a:r>
                    </a:p>
                  </a:txBody>
                  <a:tcPr marL="4763" marR="4763" marT="4763" marB="0" anchor="ctr"/>
                </a:tc>
                <a:tc>
                  <a:txBody>
                    <a:bodyPr/>
                    <a:lstStyle/>
                    <a:p>
                      <a:pPr algn="l" fontAlgn="ctr"/>
                      <a:r>
                        <a:rPr lang="en-US" sz="1100" b="1" i="0" u="none" strike="noStrike">
                          <a:solidFill>
                            <a:srgbClr val="000000"/>
                          </a:solidFill>
                          <a:effectLst/>
                          <a:latin typeface="游ゴシック" panose="020B0400000000000000" pitchFamily="50" charset="-128"/>
                          <a:ea typeface="游ゴシック" panose="020B0400000000000000" pitchFamily="50" charset="-128"/>
                        </a:rPr>
                        <a:t>Munatsuki Sanso</a:t>
                      </a:r>
                    </a:p>
                  </a:txBody>
                  <a:tcPr marL="4763" marR="4763" marT="4763" marB="0" anchor="ctr"/>
                </a:tc>
                <a:extLst>
                  <a:ext uri="{0D108BD9-81ED-4DB2-BD59-A6C34878D82A}">
                    <a16:rowId xmlns="" xmlns:a16="http://schemas.microsoft.com/office/drawing/2014/main" val="1542335728"/>
                  </a:ext>
                </a:extLst>
              </a:tr>
              <a:tr h="350786">
                <a:tc>
                  <a:txBody>
                    <a:bodyPr/>
                    <a:lstStyle/>
                    <a:p>
                      <a:pPr algn="ctr" fontAlgn="ctr"/>
                      <a:r>
                        <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rPr>
                        <a:t>7</a:t>
                      </a:r>
                    </a:p>
                  </a:txBody>
                  <a:tcPr marL="4763" marR="4763" marT="4763" marB="0" anchor="ctr"/>
                </a:tc>
                <a:tc>
                  <a:txBody>
                    <a:bodyPr/>
                    <a:lstStyle/>
                    <a:p>
                      <a:pPr algn="l" fontAlgn="ctr"/>
                      <a:r>
                        <a:rPr lang="en-US" sz="1100" b="1" i="0" u="none" strike="noStrike">
                          <a:solidFill>
                            <a:srgbClr val="000000"/>
                          </a:solidFill>
                          <a:effectLst/>
                          <a:latin typeface="游ゴシック" panose="020B0400000000000000" pitchFamily="50" charset="-128"/>
                          <a:ea typeface="游ゴシック" panose="020B0400000000000000" pitchFamily="50" charset="-128"/>
                        </a:rPr>
                        <a:t>Chojo Fuji Kan</a:t>
                      </a:r>
                    </a:p>
                  </a:txBody>
                  <a:tcPr marL="4763" marR="4763" marT="4763" marB="0" anchor="ctr"/>
                </a:tc>
                <a:extLst>
                  <a:ext uri="{0D108BD9-81ED-4DB2-BD59-A6C34878D82A}">
                    <a16:rowId xmlns="" xmlns:a16="http://schemas.microsoft.com/office/drawing/2014/main" val="2589113908"/>
                  </a:ext>
                </a:extLst>
              </a:tr>
              <a:tr h="350786">
                <a:tc>
                  <a:txBody>
                    <a:bodyPr/>
                    <a:lstStyle/>
                    <a:p>
                      <a:pPr algn="ctr" fontAlgn="ctr"/>
                      <a:r>
                        <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rPr>
                        <a:t>8</a:t>
                      </a:r>
                    </a:p>
                  </a:txBody>
                  <a:tcPr marL="4763" marR="4763" marT="4763" marB="0" anchor="ctr"/>
                </a:tc>
                <a:tc>
                  <a:txBody>
                    <a:bodyPr/>
                    <a:lstStyle/>
                    <a:p>
                      <a:pPr algn="l" fontAlgn="ctr"/>
                      <a:r>
                        <a:rPr lang="en-US" sz="1100" b="1" i="0" u="none" strike="noStrike">
                          <a:solidFill>
                            <a:srgbClr val="000000"/>
                          </a:solidFill>
                          <a:effectLst/>
                          <a:latin typeface="游ゴシック" panose="020B0400000000000000" pitchFamily="50" charset="-128"/>
                          <a:ea typeface="游ゴシック" panose="020B0400000000000000" pitchFamily="50" charset="-128"/>
                        </a:rPr>
                        <a:t>Hinode Kan</a:t>
                      </a:r>
                    </a:p>
                  </a:txBody>
                  <a:tcPr marL="4763" marR="4763" marT="4763" marB="0" anchor="ctr"/>
                </a:tc>
                <a:extLst>
                  <a:ext uri="{0D108BD9-81ED-4DB2-BD59-A6C34878D82A}">
                    <a16:rowId xmlns="" xmlns:a16="http://schemas.microsoft.com/office/drawing/2014/main" val="2933883974"/>
                  </a:ext>
                </a:extLst>
              </a:tr>
              <a:tr h="350786">
                <a:tc>
                  <a:txBody>
                    <a:bodyPr/>
                    <a:lstStyle/>
                    <a:p>
                      <a:pPr algn="ctr" fontAlgn="ctr"/>
                      <a:r>
                        <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rPr>
                        <a:t>9</a:t>
                      </a:r>
                    </a:p>
                  </a:txBody>
                  <a:tcPr marL="4763" marR="4763" marT="4763" marB="0" anchor="ctr"/>
                </a:tc>
                <a:tc>
                  <a:txBody>
                    <a:bodyPr/>
                    <a:lstStyle/>
                    <a:p>
                      <a:pPr algn="l" fontAlgn="ctr"/>
                      <a:r>
                        <a:rPr lang="en-US" sz="1100" b="1" i="0" u="none" strike="noStrike">
                          <a:solidFill>
                            <a:srgbClr val="000000"/>
                          </a:solidFill>
                          <a:effectLst/>
                          <a:latin typeface="游ゴシック" panose="020B0400000000000000" pitchFamily="50" charset="-128"/>
                          <a:ea typeface="游ゴシック" panose="020B0400000000000000" pitchFamily="50" charset="-128"/>
                        </a:rPr>
                        <a:t>Akaiwahachigou Kan</a:t>
                      </a:r>
                    </a:p>
                  </a:txBody>
                  <a:tcPr marL="4763" marR="4763" marT="4763" marB="0" anchor="ctr"/>
                </a:tc>
                <a:extLst>
                  <a:ext uri="{0D108BD9-81ED-4DB2-BD59-A6C34878D82A}">
                    <a16:rowId xmlns="" xmlns:a16="http://schemas.microsoft.com/office/drawing/2014/main" val="597671252"/>
                  </a:ext>
                </a:extLst>
              </a:tr>
              <a:tr h="350786">
                <a:tc>
                  <a:txBody>
                    <a:bodyPr/>
                    <a:lstStyle/>
                    <a:p>
                      <a:pPr algn="ctr" fontAlgn="ctr"/>
                      <a:r>
                        <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rPr>
                        <a:t>10</a:t>
                      </a:r>
                    </a:p>
                  </a:txBody>
                  <a:tcPr marL="4763" marR="4763" marT="4763" marB="0" anchor="ctr"/>
                </a:tc>
                <a:tc>
                  <a:txBody>
                    <a:bodyPr/>
                    <a:lstStyle/>
                    <a:p>
                      <a:pPr algn="l" fontAlgn="ctr"/>
                      <a:r>
                        <a:rPr lang="en-US" sz="1100" b="1" i="0" u="none" strike="noStrike">
                          <a:solidFill>
                            <a:srgbClr val="000000"/>
                          </a:solidFill>
                          <a:effectLst/>
                          <a:latin typeface="游ゴシック" panose="020B0400000000000000" pitchFamily="50" charset="-128"/>
                          <a:ea typeface="游ゴシック" panose="020B0400000000000000" pitchFamily="50" charset="-128"/>
                        </a:rPr>
                        <a:t>Miharashi Kan</a:t>
                      </a:r>
                    </a:p>
                  </a:txBody>
                  <a:tcPr marL="4763" marR="4763" marT="4763" marB="0" anchor="ctr"/>
                </a:tc>
                <a:extLst>
                  <a:ext uri="{0D108BD9-81ED-4DB2-BD59-A6C34878D82A}">
                    <a16:rowId xmlns="" xmlns:a16="http://schemas.microsoft.com/office/drawing/2014/main" val="2508820918"/>
                  </a:ext>
                </a:extLst>
              </a:tr>
              <a:tr h="350786">
                <a:tc>
                  <a:txBody>
                    <a:bodyPr/>
                    <a:lstStyle/>
                    <a:p>
                      <a:pPr algn="ctr" fontAlgn="ctr"/>
                      <a:r>
                        <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rPr>
                        <a:t>11</a:t>
                      </a:r>
                    </a:p>
                  </a:txBody>
                  <a:tcPr marL="4763" marR="4763" marT="4763" marB="0" anchor="ctr"/>
                </a:tc>
                <a:tc>
                  <a:txBody>
                    <a:bodyPr/>
                    <a:lstStyle/>
                    <a:p>
                      <a:pPr algn="l" fontAlgn="ctr"/>
                      <a:r>
                        <a:rPr lang="en-US" sz="1100" b="1" i="0" u="none" strike="noStrike" dirty="0">
                          <a:solidFill>
                            <a:srgbClr val="000000"/>
                          </a:solidFill>
                          <a:effectLst/>
                          <a:latin typeface="游ゴシック" panose="020B0400000000000000" pitchFamily="50" charset="-128"/>
                          <a:ea typeface="游ゴシック" panose="020B0400000000000000" pitchFamily="50" charset="-128"/>
                        </a:rPr>
                        <a:t>6th Station Goya</a:t>
                      </a:r>
                    </a:p>
                  </a:txBody>
                  <a:tcPr marL="4763" marR="4763" marT="4763" marB="0" anchor="ctr"/>
                </a:tc>
                <a:extLst>
                  <a:ext uri="{0D108BD9-81ED-4DB2-BD59-A6C34878D82A}">
                    <a16:rowId xmlns="" xmlns:a16="http://schemas.microsoft.com/office/drawing/2014/main" val="3306696937"/>
                  </a:ext>
                </a:extLst>
              </a:tr>
              <a:tr h="350786">
                <a:tc>
                  <a:txBody>
                    <a:bodyPr/>
                    <a:lstStyle/>
                    <a:p>
                      <a:pPr algn="ctr" fontAlgn="ctr"/>
                      <a:r>
                        <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rPr>
                        <a:t>12</a:t>
                      </a:r>
                    </a:p>
                  </a:txBody>
                  <a:tcPr marL="4763" marR="4763" marT="4763" marB="0" anchor="ctr"/>
                </a:tc>
                <a:tc>
                  <a:txBody>
                    <a:bodyPr/>
                    <a:lstStyle/>
                    <a:p>
                      <a:pPr algn="l" fontAlgn="ctr"/>
                      <a:r>
                        <a:rPr lang="en-US" sz="1100" b="1" i="0" u="none" strike="noStrike" dirty="0">
                          <a:solidFill>
                            <a:srgbClr val="000000"/>
                          </a:solidFill>
                          <a:effectLst/>
                          <a:latin typeface="游ゴシック" panose="020B0400000000000000" pitchFamily="50" charset="-128"/>
                          <a:ea typeface="游ゴシック" panose="020B0400000000000000" pitchFamily="50" charset="-128"/>
                        </a:rPr>
                        <a:t>Tokyo </a:t>
                      </a:r>
                      <a:r>
                        <a:rPr lang="en-US" sz="1100" b="1" i="0" u="none" strike="noStrike" dirty="0" err="1">
                          <a:solidFill>
                            <a:srgbClr val="000000"/>
                          </a:solidFill>
                          <a:effectLst/>
                          <a:latin typeface="游ゴシック" panose="020B0400000000000000" pitchFamily="50" charset="-128"/>
                          <a:ea typeface="游ゴシック" panose="020B0400000000000000" pitchFamily="50" charset="-128"/>
                        </a:rPr>
                        <a:t>Ya</a:t>
                      </a:r>
                      <a:endParaRPr lang="en-US" sz="11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4763" marR="4763" marT="4763" marB="0" anchor="ctr"/>
                </a:tc>
                <a:extLst>
                  <a:ext uri="{0D108BD9-81ED-4DB2-BD59-A6C34878D82A}">
                    <a16:rowId xmlns="" xmlns:a16="http://schemas.microsoft.com/office/drawing/2014/main" val="3793829203"/>
                  </a:ext>
                </a:extLst>
              </a:tr>
            </a:tbl>
          </a:graphicData>
        </a:graphic>
      </p:graphicFrame>
      <p:sp>
        <p:nvSpPr>
          <p:cNvPr id="11" name="正方形/長方形 10">
            <a:extLst>
              <a:ext uri="{FF2B5EF4-FFF2-40B4-BE49-F238E27FC236}">
                <a16:creationId xmlns="" xmlns:a16="http://schemas.microsoft.com/office/drawing/2014/main" id="{E416B416-2724-4009-955A-391A9437845D}"/>
              </a:ext>
            </a:extLst>
          </p:cNvPr>
          <p:cNvSpPr/>
          <p:nvPr/>
        </p:nvSpPr>
        <p:spPr>
          <a:xfrm>
            <a:off x="201241" y="2008762"/>
            <a:ext cx="1384368" cy="1021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 xmlns:a16="http://schemas.microsoft.com/office/drawing/2014/main" id="{CE963EB3-86B1-47CA-98A2-A70405D156F7}"/>
              </a:ext>
            </a:extLst>
          </p:cNvPr>
          <p:cNvSpPr/>
          <p:nvPr/>
        </p:nvSpPr>
        <p:spPr>
          <a:xfrm>
            <a:off x="1877438" y="1478604"/>
            <a:ext cx="277239" cy="2334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 xmlns:a16="http://schemas.microsoft.com/office/drawing/2014/main" id="{F969C144-96A9-4CEE-AA88-41FE9B19E81C}"/>
              </a:ext>
            </a:extLst>
          </p:cNvPr>
          <p:cNvCxnSpPr/>
          <p:nvPr/>
        </p:nvCxnSpPr>
        <p:spPr>
          <a:xfrm flipV="1">
            <a:off x="1673157" y="1799617"/>
            <a:ext cx="204281" cy="2675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7" name="図 16">
            <a:extLst>
              <a:ext uri="{FF2B5EF4-FFF2-40B4-BE49-F238E27FC236}">
                <a16:creationId xmlns="" xmlns:a16="http://schemas.microsoft.com/office/drawing/2014/main" id="{A88A9B44-FE67-46D5-BFEA-F8CF653F8A6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01241" y="955650"/>
            <a:ext cx="6570861" cy="4671026"/>
          </a:xfrm>
          <a:prstGeom prst="rect">
            <a:avLst/>
          </a:prstGeom>
        </p:spPr>
      </p:pic>
      <p:sp>
        <p:nvSpPr>
          <p:cNvPr id="18" name="正方形/長方形 17">
            <a:extLst>
              <a:ext uri="{FF2B5EF4-FFF2-40B4-BE49-F238E27FC236}">
                <a16:creationId xmlns="" xmlns:a16="http://schemas.microsoft.com/office/drawing/2014/main" id="{7DF7E350-ABD2-42C0-B346-408CB5094FCB}"/>
              </a:ext>
            </a:extLst>
          </p:cNvPr>
          <p:cNvSpPr/>
          <p:nvPr/>
        </p:nvSpPr>
        <p:spPr>
          <a:xfrm>
            <a:off x="387927" y="2194560"/>
            <a:ext cx="1706879" cy="1021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 xmlns:a16="http://schemas.microsoft.com/office/drawing/2014/main" id="{48C596D0-C22A-4936-BD55-5EB722F7BBB3}"/>
              </a:ext>
            </a:extLst>
          </p:cNvPr>
          <p:cNvSpPr/>
          <p:nvPr/>
        </p:nvSpPr>
        <p:spPr>
          <a:xfrm>
            <a:off x="2243290" y="1529541"/>
            <a:ext cx="277239" cy="2675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29537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 xmlns:a16="http://schemas.microsoft.com/office/drawing/2014/main" id="{0A986147-B474-412F-9DD9-9CEED62B3C6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98252" y="150659"/>
            <a:ext cx="7778480" cy="5199434"/>
          </a:xfrm>
          <a:prstGeom prst="rect">
            <a:avLst/>
          </a:prstGeom>
        </p:spPr>
      </p:pic>
      <p:pic>
        <p:nvPicPr>
          <p:cNvPr id="3" name="図 2">
            <a:extLst>
              <a:ext uri="{FF2B5EF4-FFF2-40B4-BE49-F238E27FC236}">
                <a16:creationId xmlns="" xmlns:a16="http://schemas.microsoft.com/office/drawing/2014/main" id="{2A700540-B4D4-4A48-AF4D-C6A07BF3BD6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98252" y="240755"/>
            <a:ext cx="7782128" cy="4946280"/>
          </a:xfrm>
          <a:prstGeom prst="rect">
            <a:avLst/>
          </a:prstGeom>
        </p:spPr>
      </p:pic>
      <p:sp>
        <p:nvSpPr>
          <p:cNvPr id="4" name="正方形/長方形 3">
            <a:extLst>
              <a:ext uri="{FF2B5EF4-FFF2-40B4-BE49-F238E27FC236}">
                <a16:creationId xmlns="" xmlns:a16="http://schemas.microsoft.com/office/drawing/2014/main" id="{22444440-AEA6-4BED-950E-FB920A85445B}"/>
              </a:ext>
            </a:extLst>
          </p:cNvPr>
          <p:cNvSpPr/>
          <p:nvPr/>
        </p:nvSpPr>
        <p:spPr>
          <a:xfrm>
            <a:off x="2889115" y="681821"/>
            <a:ext cx="291830" cy="2480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a:extLst>
              <a:ext uri="{FF2B5EF4-FFF2-40B4-BE49-F238E27FC236}">
                <a16:creationId xmlns="" xmlns:a16="http://schemas.microsoft.com/office/drawing/2014/main" id="{7E5D49AA-E06E-48E0-8A69-91A0F1CFF25E}"/>
              </a:ext>
            </a:extLst>
          </p:cNvPr>
          <p:cNvCxnSpPr/>
          <p:nvPr/>
        </p:nvCxnSpPr>
        <p:spPr>
          <a:xfrm>
            <a:off x="3030166" y="939604"/>
            <a:ext cx="1780162" cy="39494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a:extLst>
              <a:ext uri="{FF2B5EF4-FFF2-40B4-BE49-F238E27FC236}">
                <a16:creationId xmlns="" xmlns:a16="http://schemas.microsoft.com/office/drawing/2014/main" id="{30011732-26A2-4D10-BBDD-F886ADEE5B0E}"/>
              </a:ext>
            </a:extLst>
          </p:cNvPr>
          <p:cNvCxnSpPr>
            <a:cxnSpLocks/>
          </p:cNvCxnSpPr>
          <p:nvPr/>
        </p:nvCxnSpPr>
        <p:spPr>
          <a:xfrm flipV="1">
            <a:off x="4980561" y="3496854"/>
            <a:ext cx="578796" cy="13278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 xmlns:a16="http://schemas.microsoft.com/office/drawing/2014/main" id="{C3E21957-EDD6-490B-BD73-53EED20E852F}"/>
              </a:ext>
            </a:extLst>
          </p:cNvPr>
          <p:cNvSpPr/>
          <p:nvPr/>
        </p:nvSpPr>
        <p:spPr>
          <a:xfrm>
            <a:off x="5559357" y="2607898"/>
            <a:ext cx="2504873" cy="3501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 xmlns:a16="http://schemas.microsoft.com/office/drawing/2014/main" id="{4F1F4F67-3D1A-4566-A8C4-75351C24E4C9}"/>
              </a:ext>
            </a:extLst>
          </p:cNvPr>
          <p:cNvSpPr txBox="1"/>
          <p:nvPr/>
        </p:nvSpPr>
        <p:spPr>
          <a:xfrm>
            <a:off x="789836" y="5350093"/>
            <a:ext cx="7654660" cy="276999"/>
          </a:xfrm>
          <a:prstGeom prst="rect">
            <a:avLst/>
          </a:prstGeom>
          <a:noFill/>
        </p:spPr>
        <p:txBody>
          <a:bodyPr wrap="none" rtlCol="0">
            <a:spAutoFit/>
          </a:bodyPr>
          <a:lstStyle/>
          <a:p>
            <a:r>
              <a:rPr kumimoji="1" lang="en-US" altLang="ja-JP" sz="1200" b="1" dirty="0"/>
              <a:t>`</a:t>
            </a:r>
            <a:r>
              <a:rPr kumimoji="1" lang="ja-JP" altLang="en-US" sz="1200" b="1" dirty="0"/>
              <a:t>ポイント地物を追加する</a:t>
            </a:r>
            <a:r>
              <a:rPr kumimoji="1" lang="en-US" altLang="ja-JP" sz="1200" b="1" dirty="0"/>
              <a:t>`</a:t>
            </a:r>
            <a:r>
              <a:rPr kumimoji="1" lang="ja-JP" altLang="en-US" sz="1200" b="1" dirty="0"/>
              <a:t>をクリックし、山小屋</a:t>
            </a:r>
            <a:r>
              <a:rPr kumimoji="1" lang="en-US" altLang="ja-JP" sz="1200" b="1" dirty="0"/>
              <a:t>1</a:t>
            </a:r>
            <a:r>
              <a:rPr kumimoji="1" lang="ja-JP" altLang="en-US" sz="1200" b="1" dirty="0"/>
              <a:t>の位置をクリックし、</a:t>
            </a:r>
            <a:r>
              <a:rPr kumimoji="1" lang="en-US" altLang="ja-JP" sz="1200" b="1" dirty="0"/>
              <a:t>id</a:t>
            </a:r>
            <a:r>
              <a:rPr kumimoji="1" lang="ja-JP" altLang="en-US" sz="1200" b="1" dirty="0"/>
              <a:t>と名前を入力する。この作業を</a:t>
            </a:r>
            <a:r>
              <a:rPr kumimoji="1" lang="en-US" altLang="ja-JP" sz="1200" b="1" dirty="0"/>
              <a:t>ID12</a:t>
            </a:r>
            <a:r>
              <a:rPr kumimoji="1" lang="ja-JP" altLang="en-US" sz="1200" b="1" dirty="0" err="1"/>
              <a:t>まで</a:t>
            </a:r>
            <a:r>
              <a:rPr kumimoji="1" lang="ja-JP" altLang="en-US" sz="1200" b="1" dirty="0"/>
              <a:t>行う。</a:t>
            </a:r>
          </a:p>
        </p:txBody>
      </p:sp>
    </p:spTree>
    <p:extLst>
      <p:ext uri="{BB962C8B-B14F-4D97-AF65-F5344CB8AC3E}">
        <p14:creationId xmlns:p14="http://schemas.microsoft.com/office/powerpoint/2010/main" val="1357295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1475" y="204483"/>
            <a:ext cx="7886700" cy="505354"/>
          </a:xfrm>
        </p:spPr>
        <p:txBody>
          <a:bodyPr>
            <a:normAutofit fontScale="90000"/>
          </a:bodyPr>
          <a:lstStyle/>
          <a:p>
            <a:r>
              <a:rPr lang="ja-JP" altLang="en-US" sz="3600" dirty="0">
                <a:solidFill>
                  <a:srgbClr val="0070C0"/>
                </a:solidFill>
              </a:rPr>
              <a:t>空間データの統合・修正</a:t>
            </a:r>
            <a:endParaRPr kumimoji="1" lang="ja-JP" altLang="en-US" dirty="0">
              <a:solidFill>
                <a:srgbClr val="0070C0"/>
              </a:solidFill>
            </a:endParaRPr>
          </a:p>
        </p:txBody>
      </p:sp>
      <p:sp>
        <p:nvSpPr>
          <p:cNvPr id="4" name="テキスト ボックス 3"/>
          <p:cNvSpPr txBox="1"/>
          <p:nvPr/>
        </p:nvSpPr>
        <p:spPr>
          <a:xfrm>
            <a:off x="5501787" y="1949510"/>
            <a:ext cx="2514323" cy="1604927"/>
          </a:xfrm>
          <a:prstGeom prst="rect">
            <a:avLst/>
          </a:prstGeom>
          <a:noFill/>
        </p:spPr>
        <p:txBody>
          <a:bodyPr wrap="square" rtlCol="0">
            <a:spAutoFit/>
          </a:bodyPr>
          <a:lstStyle/>
          <a:p>
            <a:r>
              <a:rPr kumimoji="1" lang="en-US" altLang="ja-JP" b="1" dirty="0"/>
              <a:t>[</a:t>
            </a:r>
            <a:r>
              <a:rPr kumimoji="1" lang="ja-JP" altLang="en-US" b="1" dirty="0"/>
              <a:t>実習内容</a:t>
            </a:r>
            <a:r>
              <a:rPr kumimoji="1" lang="en-US" altLang="ja-JP" b="1" dirty="0"/>
              <a:t>]</a:t>
            </a:r>
          </a:p>
          <a:p>
            <a:endParaRPr lang="en-US" altLang="ja-JP" dirty="0"/>
          </a:p>
          <a:p>
            <a:r>
              <a:rPr kumimoji="1" lang="en-US" altLang="ja-JP" dirty="0"/>
              <a:t>1.</a:t>
            </a:r>
            <a:r>
              <a:rPr kumimoji="1" lang="ja-JP" altLang="en-US" dirty="0"/>
              <a:t>ラスタのモザイクとクリップ</a:t>
            </a:r>
            <a:endParaRPr kumimoji="1" lang="en-US" altLang="ja-JP" dirty="0"/>
          </a:p>
          <a:p>
            <a:r>
              <a:rPr lang="en-US" altLang="ja-JP" dirty="0"/>
              <a:t>2.</a:t>
            </a:r>
            <a:r>
              <a:rPr lang="ja-JP" altLang="en-US" dirty="0"/>
              <a:t> 空間補間（等高線）</a:t>
            </a:r>
            <a:endParaRPr kumimoji="1" lang="en-US" altLang="ja-JP" dirty="0"/>
          </a:p>
          <a:p>
            <a:r>
              <a:rPr lang="en-US" altLang="ja-JP" dirty="0"/>
              <a:t>3.</a:t>
            </a:r>
            <a:r>
              <a:rPr lang="ja-JP" altLang="en-US" dirty="0"/>
              <a:t>ラスタをベクタへ</a:t>
            </a:r>
            <a:endParaRPr lang="en-US" altLang="ja-JP" dirty="0"/>
          </a:p>
          <a:p>
            <a:r>
              <a:rPr lang="en-US" altLang="ja-JP" dirty="0"/>
              <a:t>4.</a:t>
            </a:r>
            <a:r>
              <a:rPr lang="ja-JP" altLang="en-US" dirty="0"/>
              <a:t>ベクタの修正</a:t>
            </a:r>
            <a:endParaRPr kumimoji="1" lang="en-US" altLang="ja-JP" dirty="0"/>
          </a:p>
          <a:p>
            <a:r>
              <a:rPr kumimoji="1" lang="en-US" altLang="ja-JP" dirty="0"/>
              <a:t>5.</a:t>
            </a:r>
            <a:r>
              <a:rPr kumimoji="1" lang="ja-JP" altLang="en-US" dirty="0"/>
              <a:t>ベクタをラスタへ</a:t>
            </a:r>
            <a:endParaRPr kumimoji="1" lang="en-US" altLang="ja-JP" dirty="0"/>
          </a:p>
        </p:txBody>
      </p:sp>
      <p:sp>
        <p:nvSpPr>
          <p:cNvPr id="5" name="正方形/長方形 4"/>
          <p:cNvSpPr/>
          <p:nvPr/>
        </p:nvSpPr>
        <p:spPr>
          <a:xfrm>
            <a:off x="5548348" y="1154097"/>
            <a:ext cx="3330001" cy="954107"/>
          </a:xfrm>
          <a:prstGeom prst="rect">
            <a:avLst/>
          </a:prstGeom>
        </p:spPr>
        <p:txBody>
          <a:bodyPr wrap="square">
            <a:spAutoFit/>
          </a:bodyPr>
          <a:lstStyle/>
          <a:p>
            <a:r>
              <a:rPr lang="en-US" altLang="ja-JP" sz="1400" b="1" dirty="0"/>
              <a:t>[</a:t>
            </a:r>
            <a:r>
              <a:rPr lang="ja-JP" altLang="en-US" sz="1400" b="1" dirty="0"/>
              <a:t>使用データ</a:t>
            </a:r>
            <a:r>
              <a:rPr lang="en-US" altLang="ja-JP" sz="1400" b="1" dirty="0"/>
              <a:t>]</a:t>
            </a:r>
          </a:p>
          <a:p>
            <a:endParaRPr lang="en-US" altLang="ja-JP" sz="1400" dirty="0"/>
          </a:p>
          <a:p>
            <a:r>
              <a:rPr lang="en-US" altLang="ja-JP" sz="1400" dirty="0"/>
              <a:t>10.md </a:t>
            </a:r>
            <a:r>
              <a:rPr lang="ja-JP" altLang="en-US" sz="1400" dirty="0"/>
              <a:t>を参照</a:t>
            </a:r>
            <a:endParaRPr lang="en-US" altLang="ja-JP" sz="1400" dirty="0"/>
          </a:p>
          <a:p>
            <a:endParaRPr lang="en-US" altLang="ja-JP" sz="1400" dirty="0"/>
          </a:p>
        </p:txBody>
      </p:sp>
      <p:pic>
        <p:nvPicPr>
          <p:cNvPr id="6" name="図 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65651" y="1154097"/>
            <a:ext cx="5081203" cy="3906175"/>
          </a:xfrm>
          <a:prstGeom prst="rect">
            <a:avLst/>
          </a:prstGeom>
        </p:spPr>
      </p:pic>
    </p:spTree>
    <p:extLst>
      <p:ext uri="{BB962C8B-B14F-4D97-AF65-F5344CB8AC3E}">
        <p14:creationId xmlns:p14="http://schemas.microsoft.com/office/powerpoint/2010/main" val="16946650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 xmlns:a16="http://schemas.microsoft.com/office/drawing/2014/main" id="{3C240106-02AC-493F-8467-42F63C90934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14025" y="46572"/>
            <a:ext cx="7915950" cy="5137266"/>
          </a:xfrm>
          <a:prstGeom prst="rect">
            <a:avLst/>
          </a:prstGeom>
        </p:spPr>
      </p:pic>
      <p:sp>
        <p:nvSpPr>
          <p:cNvPr id="4" name="正方形/長方形 3">
            <a:extLst>
              <a:ext uri="{FF2B5EF4-FFF2-40B4-BE49-F238E27FC236}">
                <a16:creationId xmlns="" xmlns:a16="http://schemas.microsoft.com/office/drawing/2014/main" id="{B16EAB2F-170D-48E6-819C-6297FC9FA80D}"/>
              </a:ext>
            </a:extLst>
          </p:cNvPr>
          <p:cNvSpPr/>
          <p:nvPr/>
        </p:nvSpPr>
        <p:spPr>
          <a:xfrm>
            <a:off x="4672602" y="1065211"/>
            <a:ext cx="374412" cy="419204"/>
          </a:xfrm>
          <a:prstGeom prst="rect">
            <a:avLst/>
          </a:prstGeom>
          <a:noFill/>
          <a:ln w="38100">
            <a:solidFill>
              <a:srgbClr val="513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 xmlns:a16="http://schemas.microsoft.com/office/drawing/2014/main" id="{8CEE67E8-0188-4226-9B24-FFA5EEE5E4FE}"/>
              </a:ext>
            </a:extLst>
          </p:cNvPr>
          <p:cNvSpPr/>
          <p:nvPr/>
        </p:nvSpPr>
        <p:spPr>
          <a:xfrm>
            <a:off x="4213003" y="1065212"/>
            <a:ext cx="406498" cy="4192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 xmlns:a16="http://schemas.microsoft.com/office/drawing/2014/main" id="{009C26FF-C91D-4471-9AD5-30E6D8DA0D78}"/>
              </a:ext>
            </a:extLst>
          </p:cNvPr>
          <p:cNvSpPr txBox="1"/>
          <p:nvPr/>
        </p:nvSpPr>
        <p:spPr>
          <a:xfrm>
            <a:off x="762127" y="5233715"/>
            <a:ext cx="7915950" cy="276999"/>
          </a:xfrm>
          <a:prstGeom prst="rect">
            <a:avLst/>
          </a:prstGeom>
          <a:noFill/>
        </p:spPr>
        <p:txBody>
          <a:bodyPr wrap="none" rtlCol="0">
            <a:spAutoFit/>
          </a:bodyPr>
          <a:lstStyle/>
          <a:p>
            <a:r>
              <a:rPr kumimoji="1" lang="ja-JP" altLang="en-US" sz="1200" b="1" dirty="0"/>
              <a:t>ポイントが追加できたら、</a:t>
            </a:r>
            <a:r>
              <a:rPr kumimoji="1" lang="en-US" altLang="ja-JP" sz="1200" b="1" dirty="0"/>
              <a:t>`</a:t>
            </a:r>
            <a:r>
              <a:rPr kumimoji="1" lang="ja-JP" altLang="en-US" sz="1200" b="1" dirty="0"/>
              <a:t>レイヤ編集内容を保存（青枠）</a:t>
            </a:r>
            <a:r>
              <a:rPr kumimoji="1" lang="en-US" altLang="ja-JP" sz="1200" b="1" dirty="0"/>
              <a:t>`</a:t>
            </a:r>
            <a:r>
              <a:rPr lang="ja-JP" altLang="en-US" sz="1200" b="1" dirty="0" err="1"/>
              <a:t>、</a:t>
            </a:r>
            <a:r>
              <a:rPr lang="en-US" altLang="ja-JP" sz="1200" b="1" dirty="0"/>
              <a:t>`</a:t>
            </a:r>
            <a:r>
              <a:rPr lang="ja-JP" altLang="en-US" sz="1200" b="1" dirty="0"/>
              <a:t>編集モード切替（赤枠）</a:t>
            </a:r>
            <a:r>
              <a:rPr lang="en-US" altLang="ja-JP" sz="1200" b="1" dirty="0"/>
              <a:t>`</a:t>
            </a:r>
            <a:r>
              <a:rPr lang="ja-JP" altLang="en-US" sz="1200" b="1" dirty="0"/>
              <a:t>の順でクリックしてデータを保存する。</a:t>
            </a:r>
            <a:endParaRPr kumimoji="1" lang="ja-JP" altLang="en-US" sz="1200" b="1" dirty="0"/>
          </a:p>
        </p:txBody>
      </p:sp>
    </p:spTree>
    <p:extLst>
      <p:ext uri="{BB962C8B-B14F-4D97-AF65-F5344CB8AC3E}">
        <p14:creationId xmlns:p14="http://schemas.microsoft.com/office/powerpoint/2010/main" val="2586530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図 24">
            <a:extLst>
              <a:ext uri="{FF2B5EF4-FFF2-40B4-BE49-F238E27FC236}">
                <a16:creationId xmlns="" xmlns:a16="http://schemas.microsoft.com/office/drawing/2014/main" id="{9CD2726B-6A7F-46BC-A2DC-8EF0F3683C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024629" y="593440"/>
            <a:ext cx="7192020" cy="4584387"/>
          </a:xfrm>
          <a:prstGeom prst="rect">
            <a:avLst/>
          </a:prstGeom>
        </p:spPr>
      </p:pic>
      <p:sp>
        <p:nvSpPr>
          <p:cNvPr id="2" name="タイトル 1"/>
          <p:cNvSpPr>
            <a:spLocks noGrp="1"/>
          </p:cNvSpPr>
          <p:nvPr>
            <p:ph type="title"/>
          </p:nvPr>
        </p:nvSpPr>
        <p:spPr>
          <a:xfrm>
            <a:off x="201241" y="84734"/>
            <a:ext cx="7886700" cy="505354"/>
          </a:xfrm>
        </p:spPr>
        <p:txBody>
          <a:bodyPr>
            <a:noAutofit/>
          </a:bodyPr>
          <a:lstStyle/>
          <a:p>
            <a:r>
              <a:rPr kumimoji="1" lang="ja-JP" altLang="en-US" sz="3200" b="1" u="none" dirty="0">
                <a:solidFill>
                  <a:srgbClr val="0070C0"/>
                </a:solidFill>
                <a:latin typeface="+mj-ea"/>
              </a:rPr>
              <a:t>ポイントデータの削除</a:t>
            </a:r>
          </a:p>
        </p:txBody>
      </p:sp>
      <p:sp>
        <p:nvSpPr>
          <p:cNvPr id="7" name="正方形/長方形 6">
            <a:extLst>
              <a:ext uri="{FF2B5EF4-FFF2-40B4-BE49-F238E27FC236}">
                <a16:creationId xmlns="" xmlns:a16="http://schemas.microsoft.com/office/drawing/2014/main" id="{7F4DB90C-3300-4BB0-8AB7-82460D990D4B}"/>
              </a:ext>
            </a:extLst>
          </p:cNvPr>
          <p:cNvSpPr/>
          <p:nvPr/>
        </p:nvSpPr>
        <p:spPr>
          <a:xfrm>
            <a:off x="6945403" y="880353"/>
            <a:ext cx="296693" cy="2334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 xmlns:a16="http://schemas.microsoft.com/office/drawing/2014/main" id="{9AE41A05-EA86-48C3-80EE-A647F8EC87D4}"/>
              </a:ext>
            </a:extLst>
          </p:cNvPr>
          <p:cNvSpPr/>
          <p:nvPr/>
        </p:nvSpPr>
        <p:spPr>
          <a:xfrm>
            <a:off x="4288681" y="1143822"/>
            <a:ext cx="283313" cy="3081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矢印コネクタ 19">
            <a:extLst>
              <a:ext uri="{FF2B5EF4-FFF2-40B4-BE49-F238E27FC236}">
                <a16:creationId xmlns="" xmlns:a16="http://schemas.microsoft.com/office/drawing/2014/main" id="{DE70BB71-E702-485C-9DCB-6E60C021F2F3}"/>
              </a:ext>
            </a:extLst>
          </p:cNvPr>
          <p:cNvCxnSpPr>
            <a:cxnSpLocks/>
          </p:cNvCxnSpPr>
          <p:nvPr/>
        </p:nvCxnSpPr>
        <p:spPr>
          <a:xfrm flipH="1">
            <a:off x="7149166" y="1229686"/>
            <a:ext cx="1" cy="28269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 xmlns:a16="http://schemas.microsoft.com/office/drawing/2014/main" id="{3C102919-81D8-4979-BA4D-1402C1461887}"/>
              </a:ext>
            </a:extLst>
          </p:cNvPr>
          <p:cNvCxnSpPr>
            <a:cxnSpLocks/>
          </p:cNvCxnSpPr>
          <p:nvPr/>
        </p:nvCxnSpPr>
        <p:spPr>
          <a:xfrm flipH="1" flipV="1">
            <a:off x="4450080" y="1495694"/>
            <a:ext cx="2495323" cy="27881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 xmlns:a16="http://schemas.microsoft.com/office/drawing/2014/main" id="{FEB68C10-5FFF-40E2-ADFE-A0E2086D1DE8}"/>
              </a:ext>
            </a:extLst>
          </p:cNvPr>
          <p:cNvSpPr txBox="1"/>
          <p:nvPr/>
        </p:nvSpPr>
        <p:spPr>
          <a:xfrm>
            <a:off x="1147390" y="5326240"/>
            <a:ext cx="6700873" cy="276999"/>
          </a:xfrm>
          <a:prstGeom prst="rect">
            <a:avLst/>
          </a:prstGeom>
          <a:noFill/>
        </p:spPr>
        <p:txBody>
          <a:bodyPr wrap="none" rtlCol="0">
            <a:spAutoFit/>
          </a:bodyPr>
          <a:lstStyle/>
          <a:p>
            <a:r>
              <a:rPr kumimoji="1" lang="ja-JP" altLang="en-US" sz="1200" b="1" dirty="0"/>
              <a:t>編集モードの状態で、選択ツールを用いて、削除したいレイヤを選択し、選択物を削除をクリックする。</a:t>
            </a:r>
          </a:p>
        </p:txBody>
      </p:sp>
      <p:sp>
        <p:nvSpPr>
          <p:cNvPr id="24" name="テキスト ボックス 23">
            <a:extLst>
              <a:ext uri="{FF2B5EF4-FFF2-40B4-BE49-F238E27FC236}">
                <a16:creationId xmlns="" xmlns:a16="http://schemas.microsoft.com/office/drawing/2014/main" id="{8CF210A4-8575-49BE-A86E-AE48AEF9E289}"/>
              </a:ext>
            </a:extLst>
          </p:cNvPr>
          <p:cNvSpPr txBox="1"/>
          <p:nvPr/>
        </p:nvSpPr>
        <p:spPr>
          <a:xfrm>
            <a:off x="4144591" y="242970"/>
            <a:ext cx="4525598" cy="461665"/>
          </a:xfrm>
          <a:prstGeom prst="rect">
            <a:avLst/>
          </a:prstGeom>
          <a:noFill/>
        </p:spPr>
        <p:txBody>
          <a:bodyPr wrap="none" rtlCol="0">
            <a:spAutoFit/>
          </a:bodyPr>
          <a:lstStyle/>
          <a:p>
            <a:r>
              <a:rPr kumimoji="1" lang="ja-JP" altLang="en-US" sz="1200" b="1" dirty="0"/>
              <a:t>以下では、ポイントデータを編集する手法について解説しています。</a:t>
            </a:r>
            <a:endParaRPr kumimoji="1" lang="en-US" altLang="ja-JP" sz="1200" b="1" dirty="0"/>
          </a:p>
          <a:p>
            <a:r>
              <a:rPr kumimoji="1" lang="ja-JP" altLang="en-US" sz="1200" b="1" dirty="0"/>
              <a:t>この実習を行う場合、レイヤは保存しないでください。</a:t>
            </a:r>
          </a:p>
        </p:txBody>
      </p:sp>
    </p:spTree>
    <p:extLst>
      <p:ext uri="{BB962C8B-B14F-4D97-AF65-F5344CB8AC3E}">
        <p14:creationId xmlns:p14="http://schemas.microsoft.com/office/powerpoint/2010/main" val="37441837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 xmlns:a16="http://schemas.microsoft.com/office/drawing/2014/main" id="{4C6B0095-819A-4ACF-9ECD-E61F16FAF37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96118" y="747452"/>
            <a:ext cx="8175373" cy="3683242"/>
          </a:xfrm>
          <a:prstGeom prst="rect">
            <a:avLst/>
          </a:prstGeom>
        </p:spPr>
      </p:pic>
      <p:sp>
        <p:nvSpPr>
          <p:cNvPr id="2" name="タイトル 1">
            <a:extLst>
              <a:ext uri="{FF2B5EF4-FFF2-40B4-BE49-F238E27FC236}">
                <a16:creationId xmlns="" xmlns:a16="http://schemas.microsoft.com/office/drawing/2014/main" id="{8CE92B37-E297-468A-B90A-D92942E8A571}"/>
              </a:ext>
            </a:extLst>
          </p:cNvPr>
          <p:cNvSpPr>
            <a:spLocks noGrp="1"/>
          </p:cNvSpPr>
          <p:nvPr>
            <p:ph type="title"/>
          </p:nvPr>
        </p:nvSpPr>
        <p:spPr/>
        <p:txBody>
          <a:bodyPr>
            <a:normAutofit fontScale="90000"/>
          </a:bodyPr>
          <a:lstStyle/>
          <a:p>
            <a:r>
              <a:rPr kumimoji="1" lang="ja-JP" altLang="en-US" u="none" dirty="0">
                <a:solidFill>
                  <a:srgbClr val="0070C0"/>
                </a:solidFill>
              </a:rPr>
              <a:t>ポイントデータの移動</a:t>
            </a:r>
          </a:p>
        </p:txBody>
      </p:sp>
      <p:sp>
        <p:nvSpPr>
          <p:cNvPr id="4" name="正方形/長方形 3">
            <a:extLst>
              <a:ext uri="{FF2B5EF4-FFF2-40B4-BE49-F238E27FC236}">
                <a16:creationId xmlns="" xmlns:a16="http://schemas.microsoft.com/office/drawing/2014/main" id="{8BC15A61-80D0-4903-A554-348B497B66E7}"/>
              </a:ext>
            </a:extLst>
          </p:cNvPr>
          <p:cNvSpPr/>
          <p:nvPr/>
        </p:nvSpPr>
        <p:spPr>
          <a:xfrm>
            <a:off x="4049137" y="1504730"/>
            <a:ext cx="522863" cy="4444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a:extLst>
              <a:ext uri="{FF2B5EF4-FFF2-40B4-BE49-F238E27FC236}">
                <a16:creationId xmlns="" xmlns:a16="http://schemas.microsoft.com/office/drawing/2014/main" id="{8616B147-5168-41DB-A0EB-72D31CFDA9B6}"/>
              </a:ext>
            </a:extLst>
          </p:cNvPr>
          <p:cNvCxnSpPr>
            <a:cxnSpLocks/>
          </p:cNvCxnSpPr>
          <p:nvPr/>
        </p:nvCxnSpPr>
        <p:spPr>
          <a:xfrm flipV="1">
            <a:off x="6461011" y="2996418"/>
            <a:ext cx="1459100" cy="11507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 xmlns:a16="http://schemas.microsoft.com/office/drawing/2014/main" id="{CAD33A68-59DD-4067-9767-072D62568AEC}"/>
              </a:ext>
            </a:extLst>
          </p:cNvPr>
          <p:cNvSpPr txBox="1"/>
          <p:nvPr/>
        </p:nvSpPr>
        <p:spPr>
          <a:xfrm>
            <a:off x="1538190" y="4584058"/>
            <a:ext cx="5931432" cy="276999"/>
          </a:xfrm>
          <a:prstGeom prst="rect">
            <a:avLst/>
          </a:prstGeom>
          <a:noFill/>
        </p:spPr>
        <p:txBody>
          <a:bodyPr wrap="none" rtlCol="0">
            <a:spAutoFit/>
          </a:bodyPr>
          <a:lstStyle/>
          <a:p>
            <a:r>
              <a:rPr lang="ja-JP" altLang="en-US" sz="1200" b="1" dirty="0"/>
              <a:t>頂点</a:t>
            </a:r>
            <a:r>
              <a:rPr kumimoji="1" lang="ja-JP" altLang="en-US" sz="1200" b="1" dirty="0"/>
              <a:t>ツールをクリックして、移動したいレイヤの頂点をクリックし、任意の場所に移動する。</a:t>
            </a:r>
          </a:p>
        </p:txBody>
      </p:sp>
    </p:spTree>
    <p:extLst>
      <p:ext uri="{BB962C8B-B14F-4D97-AF65-F5344CB8AC3E}">
        <p14:creationId xmlns:p14="http://schemas.microsoft.com/office/powerpoint/2010/main" val="3076473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8CE92B37-E297-468A-B90A-D92942E8A571}"/>
              </a:ext>
            </a:extLst>
          </p:cNvPr>
          <p:cNvSpPr>
            <a:spLocks noGrp="1"/>
          </p:cNvSpPr>
          <p:nvPr>
            <p:ph type="title"/>
          </p:nvPr>
        </p:nvSpPr>
        <p:spPr/>
        <p:txBody>
          <a:bodyPr>
            <a:normAutofit fontScale="90000"/>
          </a:bodyPr>
          <a:lstStyle/>
          <a:p>
            <a:r>
              <a:rPr kumimoji="1" lang="ja-JP" altLang="en-US" u="none" dirty="0">
                <a:solidFill>
                  <a:srgbClr val="0070C0"/>
                </a:solidFill>
              </a:rPr>
              <a:t>属性情報の編集</a:t>
            </a:r>
          </a:p>
        </p:txBody>
      </p:sp>
      <p:sp>
        <p:nvSpPr>
          <p:cNvPr id="8" name="正方形/長方形 7">
            <a:extLst>
              <a:ext uri="{FF2B5EF4-FFF2-40B4-BE49-F238E27FC236}">
                <a16:creationId xmlns="" xmlns:a16="http://schemas.microsoft.com/office/drawing/2014/main" id="{2DE86DC0-3F8A-49F8-BA52-CCAFD3AF3987}"/>
              </a:ext>
            </a:extLst>
          </p:cNvPr>
          <p:cNvSpPr/>
          <p:nvPr/>
        </p:nvSpPr>
        <p:spPr>
          <a:xfrm>
            <a:off x="3993205" y="1814229"/>
            <a:ext cx="1051487" cy="2172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 xmlns:a16="http://schemas.microsoft.com/office/drawing/2014/main" id="{0970340C-0415-4CCC-AD7A-F23529D34E1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373185" y="688119"/>
            <a:ext cx="1834880" cy="4240419"/>
          </a:xfrm>
          <a:prstGeom prst="rect">
            <a:avLst/>
          </a:prstGeom>
        </p:spPr>
      </p:pic>
      <p:pic>
        <p:nvPicPr>
          <p:cNvPr id="11" name="図 10">
            <a:extLst>
              <a:ext uri="{FF2B5EF4-FFF2-40B4-BE49-F238E27FC236}">
                <a16:creationId xmlns="" xmlns:a16="http://schemas.microsoft.com/office/drawing/2014/main" id="{0C956EE4-1B33-4AB0-BAFB-D9D3CD84DC8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591098" y="779073"/>
            <a:ext cx="5338894" cy="4242579"/>
          </a:xfrm>
          <a:prstGeom prst="rect">
            <a:avLst/>
          </a:prstGeom>
        </p:spPr>
      </p:pic>
      <p:cxnSp>
        <p:nvCxnSpPr>
          <p:cNvPr id="13" name="直線矢印コネクタ 12">
            <a:extLst>
              <a:ext uri="{FF2B5EF4-FFF2-40B4-BE49-F238E27FC236}">
                <a16:creationId xmlns="" xmlns:a16="http://schemas.microsoft.com/office/drawing/2014/main" id="{CEE7730F-D6B3-4605-B1E1-F54B38506349}"/>
              </a:ext>
            </a:extLst>
          </p:cNvPr>
          <p:cNvCxnSpPr>
            <a:cxnSpLocks/>
          </p:cNvCxnSpPr>
          <p:nvPr/>
        </p:nvCxnSpPr>
        <p:spPr>
          <a:xfrm flipV="1">
            <a:off x="2942705" y="2256113"/>
            <a:ext cx="1716844" cy="10800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 xmlns:a16="http://schemas.microsoft.com/office/drawing/2014/main" id="{BEBBEE9E-D5AA-4201-85BD-B4E1BE808FE0}"/>
              </a:ext>
            </a:extLst>
          </p:cNvPr>
          <p:cNvSpPr/>
          <p:nvPr/>
        </p:nvSpPr>
        <p:spPr>
          <a:xfrm>
            <a:off x="4920310" y="1663795"/>
            <a:ext cx="814145" cy="1504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 xmlns:a16="http://schemas.microsoft.com/office/drawing/2014/main" id="{B92D6509-0511-486E-AA86-16DD8E778026}"/>
              </a:ext>
            </a:extLst>
          </p:cNvPr>
          <p:cNvSpPr txBox="1"/>
          <p:nvPr/>
        </p:nvSpPr>
        <p:spPr>
          <a:xfrm>
            <a:off x="2128863" y="5172086"/>
            <a:ext cx="4886274" cy="276999"/>
          </a:xfrm>
          <a:prstGeom prst="rect">
            <a:avLst/>
          </a:prstGeom>
          <a:noFill/>
        </p:spPr>
        <p:txBody>
          <a:bodyPr wrap="none" rtlCol="0">
            <a:spAutoFit/>
          </a:bodyPr>
          <a:lstStyle/>
          <a:p>
            <a:r>
              <a:rPr kumimoji="1" lang="ja-JP" altLang="en-US" sz="1200" b="1" dirty="0"/>
              <a:t>属性テーブルを開き、属性情報をクリックし、編集したい情報を入力する。</a:t>
            </a:r>
          </a:p>
        </p:txBody>
      </p:sp>
    </p:spTree>
    <p:extLst>
      <p:ext uri="{BB962C8B-B14F-4D97-AF65-F5344CB8AC3E}">
        <p14:creationId xmlns:p14="http://schemas.microsoft.com/office/powerpoint/2010/main" val="4102809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 xmlns:a16="http://schemas.microsoft.com/office/drawing/2014/main" id="{B6420B49-7218-4641-91B1-19F287CF91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9120" y="729691"/>
            <a:ext cx="3934562" cy="4756709"/>
          </a:xfrm>
          <a:prstGeom prst="rect">
            <a:avLst/>
          </a:prstGeom>
        </p:spPr>
      </p:pic>
      <p:pic>
        <p:nvPicPr>
          <p:cNvPr id="4" name="図 3">
            <a:extLst>
              <a:ext uri="{FF2B5EF4-FFF2-40B4-BE49-F238E27FC236}">
                <a16:creationId xmlns="" xmlns:a16="http://schemas.microsoft.com/office/drawing/2014/main" id="{5F8EDF25-EDFB-45E9-BCA9-4418E9E1520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56612" y="663188"/>
            <a:ext cx="4590998" cy="1741961"/>
          </a:xfrm>
          <a:prstGeom prst="rect">
            <a:avLst/>
          </a:prstGeom>
        </p:spPr>
      </p:pic>
      <p:sp>
        <p:nvSpPr>
          <p:cNvPr id="5" name="タイトル 1">
            <a:extLst>
              <a:ext uri="{FF2B5EF4-FFF2-40B4-BE49-F238E27FC236}">
                <a16:creationId xmlns="" xmlns:a16="http://schemas.microsoft.com/office/drawing/2014/main" id="{4C9CAF1B-FDEC-4793-A668-F96A1F6EEBB3}"/>
              </a:ext>
            </a:extLst>
          </p:cNvPr>
          <p:cNvSpPr>
            <a:spLocks noGrp="1"/>
          </p:cNvSpPr>
          <p:nvPr>
            <p:ph type="title"/>
          </p:nvPr>
        </p:nvSpPr>
        <p:spPr>
          <a:xfrm>
            <a:off x="371475" y="157691"/>
            <a:ext cx="7886700" cy="505354"/>
          </a:xfrm>
        </p:spPr>
        <p:txBody>
          <a:bodyPr>
            <a:normAutofit fontScale="90000"/>
          </a:bodyPr>
          <a:lstStyle/>
          <a:p>
            <a:r>
              <a:rPr kumimoji="1" lang="ja-JP" altLang="en-US" u="none" dirty="0">
                <a:solidFill>
                  <a:srgbClr val="0070C0"/>
                </a:solidFill>
              </a:rPr>
              <a:t>ラインデータの作成</a:t>
            </a:r>
          </a:p>
        </p:txBody>
      </p:sp>
      <p:sp>
        <p:nvSpPr>
          <p:cNvPr id="6" name="テキスト ボックス 5">
            <a:extLst>
              <a:ext uri="{FF2B5EF4-FFF2-40B4-BE49-F238E27FC236}">
                <a16:creationId xmlns="" xmlns:a16="http://schemas.microsoft.com/office/drawing/2014/main" id="{50D7FE90-FCA4-4AF5-87E1-D8BB608EF3AA}"/>
              </a:ext>
            </a:extLst>
          </p:cNvPr>
          <p:cNvSpPr txBox="1"/>
          <p:nvPr/>
        </p:nvSpPr>
        <p:spPr>
          <a:xfrm>
            <a:off x="210318" y="3309852"/>
            <a:ext cx="4590998" cy="461665"/>
          </a:xfrm>
          <a:prstGeom prst="rect">
            <a:avLst/>
          </a:prstGeom>
          <a:noFill/>
        </p:spPr>
        <p:txBody>
          <a:bodyPr wrap="square" rtlCol="0">
            <a:spAutoFit/>
          </a:bodyPr>
          <a:lstStyle/>
          <a:p>
            <a:r>
              <a:rPr kumimoji="1" lang="ja-JP" altLang="en-US" sz="1200" b="1" dirty="0"/>
              <a:t>レイヤ＞レイヤの作成＞新規シェープファイルレイヤから、ポイントレイヤと同様の手法でラインデータを作成する。</a:t>
            </a:r>
          </a:p>
        </p:txBody>
      </p:sp>
      <p:sp>
        <p:nvSpPr>
          <p:cNvPr id="2" name="正方形/長方形 1">
            <a:extLst>
              <a:ext uri="{FF2B5EF4-FFF2-40B4-BE49-F238E27FC236}">
                <a16:creationId xmlns="" xmlns:a16="http://schemas.microsoft.com/office/drawing/2014/main" id="{FC72FF85-96F8-46EF-BB9B-F556C2E5CE59}"/>
              </a:ext>
            </a:extLst>
          </p:cNvPr>
          <p:cNvSpPr/>
          <p:nvPr/>
        </p:nvSpPr>
        <p:spPr>
          <a:xfrm>
            <a:off x="6330462" y="1456006"/>
            <a:ext cx="2556926" cy="1828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745558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 xmlns:a16="http://schemas.microsoft.com/office/drawing/2014/main" id="{8761C93E-A22D-4887-9F44-1740011D96B2}"/>
              </a:ext>
            </a:extLst>
          </p:cNvPr>
          <p:cNvSpPr/>
          <p:nvPr/>
        </p:nvSpPr>
        <p:spPr>
          <a:xfrm>
            <a:off x="487680" y="132728"/>
            <a:ext cx="8091055" cy="584775"/>
          </a:xfrm>
          <a:prstGeom prst="rect">
            <a:avLst/>
          </a:prstGeom>
        </p:spPr>
        <p:txBody>
          <a:bodyPr wrap="square">
            <a:spAutoFit/>
          </a:bodyPr>
          <a:lstStyle/>
          <a:p>
            <a:r>
              <a:rPr lang="ja-JP" altLang="en-US" sz="1600" dirty="0"/>
              <a:t>以下では、登山道のラインデータを作成する。頂点を連結させるため、設定＞オプション＞デジタイズから、</a:t>
            </a:r>
            <a:r>
              <a:rPr lang="en-US" altLang="ja-JP" sz="1600" dirty="0"/>
              <a:t>`</a:t>
            </a:r>
            <a:r>
              <a:rPr lang="ja-JP" altLang="en-US" sz="1600" dirty="0"/>
              <a:t>デフォルトでスナップオプションを有効にする</a:t>
            </a:r>
            <a:r>
              <a:rPr lang="en-US" altLang="ja-JP" sz="1600" dirty="0"/>
              <a:t>`</a:t>
            </a:r>
            <a:r>
              <a:rPr lang="ja-JP" altLang="en-US" sz="1600" dirty="0"/>
              <a:t>にチェックをつける。</a:t>
            </a:r>
          </a:p>
        </p:txBody>
      </p:sp>
      <p:pic>
        <p:nvPicPr>
          <p:cNvPr id="8" name="図 7">
            <a:extLst>
              <a:ext uri="{FF2B5EF4-FFF2-40B4-BE49-F238E27FC236}">
                <a16:creationId xmlns="" xmlns:a16="http://schemas.microsoft.com/office/drawing/2014/main" id="{D1A019C3-E8D7-4C99-BDC9-0E238C36C7A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5653" y="871334"/>
            <a:ext cx="2739591" cy="2296507"/>
          </a:xfrm>
          <a:prstGeom prst="rect">
            <a:avLst/>
          </a:prstGeom>
        </p:spPr>
      </p:pic>
      <p:pic>
        <p:nvPicPr>
          <p:cNvPr id="9" name="図 8">
            <a:extLst>
              <a:ext uri="{FF2B5EF4-FFF2-40B4-BE49-F238E27FC236}">
                <a16:creationId xmlns="" xmlns:a16="http://schemas.microsoft.com/office/drawing/2014/main" id="{6D789ADF-B0C0-4A6B-AB56-251552BCF9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04522" y="1213658"/>
            <a:ext cx="6170425" cy="3929149"/>
          </a:xfrm>
          <a:prstGeom prst="rect">
            <a:avLst/>
          </a:prstGeom>
        </p:spPr>
      </p:pic>
      <p:sp>
        <p:nvSpPr>
          <p:cNvPr id="10" name="正方形/長方形 9">
            <a:extLst>
              <a:ext uri="{FF2B5EF4-FFF2-40B4-BE49-F238E27FC236}">
                <a16:creationId xmlns="" xmlns:a16="http://schemas.microsoft.com/office/drawing/2014/main" id="{68DF4544-6D02-4433-9D1D-F9C79B9FD86D}"/>
              </a:ext>
            </a:extLst>
          </p:cNvPr>
          <p:cNvSpPr/>
          <p:nvPr/>
        </p:nvSpPr>
        <p:spPr>
          <a:xfrm>
            <a:off x="4433455" y="3025833"/>
            <a:ext cx="199505" cy="2050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 xmlns:a16="http://schemas.microsoft.com/office/drawing/2014/main" id="{6E14B1AF-ED60-40CE-BF0C-6BF29F032E70}"/>
              </a:ext>
            </a:extLst>
          </p:cNvPr>
          <p:cNvCxnSpPr/>
          <p:nvPr/>
        </p:nvCxnSpPr>
        <p:spPr>
          <a:xfrm flipV="1">
            <a:off x="2754284" y="2857500"/>
            <a:ext cx="199505" cy="1683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04415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 xmlns:a16="http://schemas.microsoft.com/office/drawing/2014/main" id="{38F68F59-C39B-49D1-8DFE-C151F886514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3127" y="88669"/>
            <a:ext cx="6023956" cy="4732713"/>
          </a:xfrm>
          <a:prstGeom prst="rect">
            <a:avLst/>
          </a:prstGeom>
        </p:spPr>
      </p:pic>
      <p:sp>
        <p:nvSpPr>
          <p:cNvPr id="4" name="正方形/長方形 3">
            <a:extLst>
              <a:ext uri="{FF2B5EF4-FFF2-40B4-BE49-F238E27FC236}">
                <a16:creationId xmlns="" xmlns:a16="http://schemas.microsoft.com/office/drawing/2014/main" id="{E20CF5FC-C719-414B-88DF-9BCE2D103A3C}"/>
              </a:ext>
            </a:extLst>
          </p:cNvPr>
          <p:cNvSpPr/>
          <p:nvPr/>
        </p:nvSpPr>
        <p:spPr>
          <a:xfrm>
            <a:off x="620684" y="604058"/>
            <a:ext cx="243840" cy="2715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 xmlns:a16="http://schemas.microsoft.com/office/drawing/2014/main" id="{33A819E5-2AA6-42B0-A280-364A1C8C2541}"/>
              </a:ext>
            </a:extLst>
          </p:cNvPr>
          <p:cNvSpPr/>
          <p:nvPr/>
        </p:nvSpPr>
        <p:spPr>
          <a:xfrm>
            <a:off x="155171" y="604057"/>
            <a:ext cx="243840" cy="2715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 xmlns:a16="http://schemas.microsoft.com/office/drawing/2014/main" id="{54E1F135-2469-4222-BD52-480A14CF0B4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966065" y="288175"/>
            <a:ext cx="1778924" cy="4602518"/>
          </a:xfrm>
          <a:prstGeom prst="rect">
            <a:avLst/>
          </a:prstGeom>
        </p:spPr>
      </p:pic>
      <p:cxnSp>
        <p:nvCxnSpPr>
          <p:cNvPr id="8" name="直線矢印コネクタ 7">
            <a:extLst>
              <a:ext uri="{FF2B5EF4-FFF2-40B4-BE49-F238E27FC236}">
                <a16:creationId xmlns="" xmlns:a16="http://schemas.microsoft.com/office/drawing/2014/main" id="{3AC72C33-2439-4FDA-A9C2-42E44E36CC2F}"/>
              </a:ext>
            </a:extLst>
          </p:cNvPr>
          <p:cNvCxnSpPr/>
          <p:nvPr/>
        </p:nvCxnSpPr>
        <p:spPr>
          <a:xfrm>
            <a:off x="6267796" y="2499360"/>
            <a:ext cx="45997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 xmlns:a16="http://schemas.microsoft.com/office/drawing/2014/main" id="{00C6D4A0-8B2D-47A1-97A1-EB2CED6AC60D}"/>
              </a:ext>
            </a:extLst>
          </p:cNvPr>
          <p:cNvSpPr txBox="1"/>
          <p:nvPr/>
        </p:nvSpPr>
        <p:spPr>
          <a:xfrm>
            <a:off x="83127" y="5164666"/>
            <a:ext cx="8842824" cy="461665"/>
          </a:xfrm>
          <a:prstGeom prst="rect">
            <a:avLst/>
          </a:prstGeom>
          <a:noFill/>
        </p:spPr>
        <p:txBody>
          <a:bodyPr wrap="square" rtlCol="0">
            <a:spAutoFit/>
          </a:bodyPr>
          <a:lstStyle/>
          <a:p>
            <a:r>
              <a:rPr kumimoji="1" lang="ja-JP" altLang="en-US" sz="1200" b="1" dirty="0"/>
              <a:t>ポイントデータを作成する要領で、登山道を何度もクリックしてなぞるようにラインデータを作成する。作成した線の最後の点で右クリックをするとダイアログが表示されるため、属性情報を入力する（以下では、</a:t>
            </a:r>
            <a:r>
              <a:rPr lang="ja-JP" altLang="en-US" sz="1200" b="1" dirty="0"/>
              <a:t>１．</a:t>
            </a:r>
            <a:r>
              <a:rPr kumimoji="1" lang="ja-JP" altLang="en-US" sz="1200" b="1" dirty="0"/>
              <a:t>富士宮口の登山道と２．お鉢巡りの道の順で作成します）。</a:t>
            </a:r>
          </a:p>
        </p:txBody>
      </p:sp>
    </p:spTree>
    <p:extLst>
      <p:ext uri="{BB962C8B-B14F-4D97-AF65-F5344CB8AC3E}">
        <p14:creationId xmlns:p14="http://schemas.microsoft.com/office/powerpoint/2010/main" val="7353481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 xmlns:a16="http://schemas.microsoft.com/office/drawing/2014/main" id="{3B92B2C1-8716-42C3-AC8E-132AC816568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82138" y="598516"/>
            <a:ext cx="4321953" cy="3895899"/>
          </a:xfrm>
          <a:prstGeom prst="rect">
            <a:avLst/>
          </a:prstGeom>
        </p:spPr>
      </p:pic>
      <p:sp>
        <p:nvSpPr>
          <p:cNvPr id="4" name="正方形/長方形 3">
            <a:extLst>
              <a:ext uri="{FF2B5EF4-FFF2-40B4-BE49-F238E27FC236}">
                <a16:creationId xmlns="" xmlns:a16="http://schemas.microsoft.com/office/drawing/2014/main" id="{533C314F-4052-4180-A157-02EE1C82C7CC}"/>
              </a:ext>
            </a:extLst>
          </p:cNvPr>
          <p:cNvSpPr/>
          <p:nvPr/>
        </p:nvSpPr>
        <p:spPr>
          <a:xfrm>
            <a:off x="1086196" y="3048000"/>
            <a:ext cx="997528" cy="6871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 xmlns:a16="http://schemas.microsoft.com/office/drawing/2014/main" id="{B0164EAF-9CC2-41B9-8A66-190BA0F91B6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181601" y="467634"/>
            <a:ext cx="3225338" cy="2078831"/>
          </a:xfrm>
          <a:prstGeom prst="rect">
            <a:avLst/>
          </a:prstGeom>
          <a:ln>
            <a:solidFill>
              <a:srgbClr val="FF0000"/>
            </a:solidFill>
          </a:ln>
        </p:spPr>
      </p:pic>
      <p:pic>
        <p:nvPicPr>
          <p:cNvPr id="6" name="図 5">
            <a:extLst>
              <a:ext uri="{FF2B5EF4-FFF2-40B4-BE49-F238E27FC236}">
                <a16:creationId xmlns="" xmlns:a16="http://schemas.microsoft.com/office/drawing/2014/main" id="{5FF0D44E-DBDB-400D-BDED-1C8C4D63CF2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181601" y="2654574"/>
            <a:ext cx="3234804" cy="2078831"/>
          </a:xfrm>
          <a:prstGeom prst="rect">
            <a:avLst/>
          </a:prstGeom>
          <a:ln>
            <a:solidFill>
              <a:srgbClr val="FF0000"/>
            </a:solidFill>
          </a:ln>
        </p:spPr>
      </p:pic>
      <p:sp>
        <p:nvSpPr>
          <p:cNvPr id="7" name="テキスト ボックス 6">
            <a:extLst>
              <a:ext uri="{FF2B5EF4-FFF2-40B4-BE49-F238E27FC236}">
                <a16:creationId xmlns="" xmlns:a16="http://schemas.microsoft.com/office/drawing/2014/main" id="{46E855B8-D41B-402B-915C-832266F255EE}"/>
              </a:ext>
            </a:extLst>
          </p:cNvPr>
          <p:cNvSpPr txBox="1"/>
          <p:nvPr/>
        </p:nvSpPr>
        <p:spPr>
          <a:xfrm flipH="1">
            <a:off x="5181601" y="467634"/>
            <a:ext cx="757845" cy="707886"/>
          </a:xfrm>
          <a:prstGeom prst="rect">
            <a:avLst/>
          </a:prstGeom>
          <a:noFill/>
        </p:spPr>
        <p:txBody>
          <a:bodyPr wrap="square" rtlCol="0">
            <a:spAutoFit/>
          </a:bodyPr>
          <a:lstStyle/>
          <a:p>
            <a:r>
              <a:rPr kumimoji="1" lang="ja-JP" altLang="en-US" sz="4000" dirty="0">
                <a:solidFill>
                  <a:srgbClr val="00B0F0"/>
                </a:solidFill>
              </a:rPr>
              <a:t>◎</a:t>
            </a:r>
            <a:endParaRPr kumimoji="1" lang="ja-JP" altLang="en-US" dirty="0">
              <a:solidFill>
                <a:srgbClr val="00B0F0"/>
              </a:solidFill>
            </a:endParaRPr>
          </a:p>
        </p:txBody>
      </p:sp>
      <p:sp>
        <p:nvSpPr>
          <p:cNvPr id="8" name="テキスト ボックス 7">
            <a:extLst>
              <a:ext uri="{FF2B5EF4-FFF2-40B4-BE49-F238E27FC236}">
                <a16:creationId xmlns="" xmlns:a16="http://schemas.microsoft.com/office/drawing/2014/main" id="{43A3F487-E0C6-4FEB-93E4-A8F968719597}"/>
              </a:ext>
            </a:extLst>
          </p:cNvPr>
          <p:cNvSpPr txBox="1"/>
          <p:nvPr/>
        </p:nvSpPr>
        <p:spPr>
          <a:xfrm flipH="1">
            <a:off x="5181600" y="2666351"/>
            <a:ext cx="757845" cy="707886"/>
          </a:xfrm>
          <a:prstGeom prst="rect">
            <a:avLst/>
          </a:prstGeom>
          <a:noFill/>
        </p:spPr>
        <p:txBody>
          <a:bodyPr wrap="square" rtlCol="0">
            <a:spAutoFit/>
          </a:bodyPr>
          <a:lstStyle/>
          <a:p>
            <a:r>
              <a:rPr lang="en-US" altLang="ja-JP" sz="4000" dirty="0">
                <a:solidFill>
                  <a:srgbClr val="00B0F0"/>
                </a:solidFill>
              </a:rPr>
              <a:t>×</a:t>
            </a:r>
            <a:endParaRPr kumimoji="1" lang="ja-JP" altLang="en-US" dirty="0">
              <a:solidFill>
                <a:srgbClr val="00B0F0"/>
              </a:solidFill>
            </a:endParaRPr>
          </a:p>
        </p:txBody>
      </p:sp>
      <p:sp>
        <p:nvSpPr>
          <p:cNvPr id="2" name="テキスト ボックス 1">
            <a:extLst>
              <a:ext uri="{FF2B5EF4-FFF2-40B4-BE49-F238E27FC236}">
                <a16:creationId xmlns="" xmlns:a16="http://schemas.microsoft.com/office/drawing/2014/main" id="{2CB6B8FC-18F6-4EF5-A6D9-3C1E19236CD3}"/>
              </a:ext>
            </a:extLst>
          </p:cNvPr>
          <p:cNvSpPr txBox="1"/>
          <p:nvPr/>
        </p:nvSpPr>
        <p:spPr>
          <a:xfrm>
            <a:off x="801858" y="4937760"/>
            <a:ext cx="7614547" cy="524503"/>
          </a:xfrm>
          <a:prstGeom prst="rect">
            <a:avLst/>
          </a:prstGeom>
          <a:noFill/>
        </p:spPr>
        <p:txBody>
          <a:bodyPr wrap="square" rtlCol="0">
            <a:spAutoFit/>
          </a:bodyPr>
          <a:lstStyle/>
          <a:p>
            <a:r>
              <a:rPr lang="ja-JP" altLang="en-US" dirty="0"/>
              <a:t>お鉢巡りを作成する際に、富士宮口登山道の終点に点が重なるように作成する。最終点の周辺にカーソルを重ねるとピンク色になるので、その場所にお鉢巡りの始点と終点を重ねるように作成する。</a:t>
            </a:r>
            <a:endParaRPr kumimoji="1" lang="ja-JP" altLang="en-US" dirty="0"/>
          </a:p>
        </p:txBody>
      </p:sp>
    </p:spTree>
    <p:extLst>
      <p:ext uri="{BB962C8B-B14F-4D97-AF65-F5344CB8AC3E}">
        <p14:creationId xmlns:p14="http://schemas.microsoft.com/office/powerpoint/2010/main" val="35586341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a:extLst>
              <a:ext uri="{FF2B5EF4-FFF2-40B4-BE49-F238E27FC236}">
                <a16:creationId xmlns="" xmlns:a16="http://schemas.microsoft.com/office/drawing/2014/main" id="{81A170EA-1E18-4742-B25E-0330BD8CF985}"/>
              </a:ext>
            </a:extLst>
          </p:cNvPr>
          <p:cNvSpPr>
            <a:spLocks noGrp="1"/>
          </p:cNvSpPr>
          <p:nvPr>
            <p:ph type="title"/>
          </p:nvPr>
        </p:nvSpPr>
        <p:spPr>
          <a:xfrm>
            <a:off x="371475" y="157691"/>
            <a:ext cx="7886700" cy="505354"/>
          </a:xfrm>
        </p:spPr>
        <p:txBody>
          <a:bodyPr>
            <a:normAutofit fontScale="90000"/>
          </a:bodyPr>
          <a:lstStyle/>
          <a:p>
            <a:r>
              <a:rPr kumimoji="1" lang="ja-JP" altLang="en-US" u="none" dirty="0">
                <a:solidFill>
                  <a:srgbClr val="0070C0"/>
                </a:solidFill>
              </a:rPr>
              <a:t>ポリゴンデータの作成</a:t>
            </a:r>
          </a:p>
        </p:txBody>
      </p:sp>
      <p:pic>
        <p:nvPicPr>
          <p:cNvPr id="4" name="図 3">
            <a:extLst>
              <a:ext uri="{FF2B5EF4-FFF2-40B4-BE49-F238E27FC236}">
                <a16:creationId xmlns="" xmlns:a16="http://schemas.microsoft.com/office/drawing/2014/main" id="{7C695270-F6FB-4A18-A6C0-AC6616BEAD5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405288" y="663045"/>
            <a:ext cx="6333423" cy="4315363"/>
          </a:xfrm>
          <a:prstGeom prst="rect">
            <a:avLst/>
          </a:prstGeom>
        </p:spPr>
      </p:pic>
      <p:sp>
        <p:nvSpPr>
          <p:cNvPr id="2" name="テキスト ボックス 1">
            <a:extLst>
              <a:ext uri="{FF2B5EF4-FFF2-40B4-BE49-F238E27FC236}">
                <a16:creationId xmlns="" xmlns:a16="http://schemas.microsoft.com/office/drawing/2014/main" id="{C6B8B489-9EFC-4E39-9F20-4AFA3E71EE07}"/>
              </a:ext>
            </a:extLst>
          </p:cNvPr>
          <p:cNvSpPr txBox="1"/>
          <p:nvPr/>
        </p:nvSpPr>
        <p:spPr>
          <a:xfrm>
            <a:off x="408038" y="5175344"/>
            <a:ext cx="8327921" cy="308418"/>
          </a:xfrm>
          <a:prstGeom prst="rect">
            <a:avLst/>
          </a:prstGeom>
          <a:noFill/>
        </p:spPr>
        <p:txBody>
          <a:bodyPr wrap="none" rtlCol="0">
            <a:spAutoFit/>
          </a:bodyPr>
          <a:lstStyle/>
          <a:p>
            <a:r>
              <a:rPr lang="ja-JP" altLang="en-US" dirty="0"/>
              <a:t>火口域の</a:t>
            </a:r>
            <a:r>
              <a:rPr kumimoji="1" lang="ja-JP" altLang="en-US" dirty="0"/>
              <a:t>ポリゴンデータを作成するため、ブラウザパネルを表示し、地理院タイル（簡易空中写真）をよみこむ</a:t>
            </a:r>
          </a:p>
        </p:txBody>
      </p:sp>
    </p:spTree>
    <p:extLst>
      <p:ext uri="{BB962C8B-B14F-4D97-AF65-F5344CB8AC3E}">
        <p14:creationId xmlns:p14="http://schemas.microsoft.com/office/powerpoint/2010/main" val="9806131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 xmlns:a16="http://schemas.microsoft.com/office/drawing/2014/main" id="{4817BF8D-8F5C-43C2-B72A-548728ED38E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55170" y="149629"/>
            <a:ext cx="5001591" cy="2576946"/>
          </a:xfrm>
          <a:prstGeom prst="rect">
            <a:avLst/>
          </a:prstGeom>
        </p:spPr>
      </p:pic>
      <p:pic>
        <p:nvPicPr>
          <p:cNvPr id="4" name="図 3">
            <a:extLst>
              <a:ext uri="{FF2B5EF4-FFF2-40B4-BE49-F238E27FC236}">
                <a16:creationId xmlns="" xmlns:a16="http://schemas.microsoft.com/office/drawing/2014/main" id="{08FCBEF8-314B-4C78-BA80-3C116A1FEA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7344" y="321426"/>
            <a:ext cx="3871738" cy="4680758"/>
          </a:xfrm>
          <a:prstGeom prst="rect">
            <a:avLst/>
          </a:prstGeom>
        </p:spPr>
      </p:pic>
      <p:cxnSp>
        <p:nvCxnSpPr>
          <p:cNvPr id="5" name="直線矢印コネクタ 4">
            <a:extLst>
              <a:ext uri="{FF2B5EF4-FFF2-40B4-BE49-F238E27FC236}">
                <a16:creationId xmlns="" xmlns:a16="http://schemas.microsoft.com/office/drawing/2014/main" id="{1DCC8668-D62E-4662-B45F-204DE2D8D367}"/>
              </a:ext>
            </a:extLst>
          </p:cNvPr>
          <p:cNvCxnSpPr/>
          <p:nvPr/>
        </p:nvCxnSpPr>
        <p:spPr>
          <a:xfrm>
            <a:off x="5099538" y="921434"/>
            <a:ext cx="23915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正方形/長方形 5">
            <a:extLst>
              <a:ext uri="{FF2B5EF4-FFF2-40B4-BE49-F238E27FC236}">
                <a16:creationId xmlns="" xmlns:a16="http://schemas.microsoft.com/office/drawing/2014/main" id="{1C0944EC-465C-45AB-8717-CA080364DE4F}"/>
              </a:ext>
            </a:extLst>
          </p:cNvPr>
          <p:cNvSpPr/>
          <p:nvPr/>
        </p:nvSpPr>
        <p:spPr>
          <a:xfrm>
            <a:off x="6513342" y="1041009"/>
            <a:ext cx="2475488" cy="1899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 xmlns:a16="http://schemas.microsoft.com/office/drawing/2014/main" id="{6983270C-4F62-432F-8A01-D30FD1E662FD}"/>
              </a:ext>
            </a:extLst>
          </p:cNvPr>
          <p:cNvSpPr txBox="1"/>
          <p:nvPr/>
        </p:nvSpPr>
        <p:spPr>
          <a:xfrm>
            <a:off x="210318" y="3309852"/>
            <a:ext cx="4590998" cy="461665"/>
          </a:xfrm>
          <a:prstGeom prst="rect">
            <a:avLst/>
          </a:prstGeom>
          <a:noFill/>
        </p:spPr>
        <p:txBody>
          <a:bodyPr wrap="square" rtlCol="0">
            <a:spAutoFit/>
          </a:bodyPr>
          <a:lstStyle/>
          <a:p>
            <a:r>
              <a:rPr kumimoji="1" lang="ja-JP" altLang="en-US" sz="1200" b="1" dirty="0"/>
              <a:t>レイヤ＞レイヤの作成＞新規シェープファイルレイヤから、ポイントレイヤと同様の手法でポリゴンデータを作成する。</a:t>
            </a:r>
          </a:p>
        </p:txBody>
      </p:sp>
    </p:spTree>
    <p:extLst>
      <p:ext uri="{BB962C8B-B14F-4D97-AF65-F5344CB8AC3E}">
        <p14:creationId xmlns:p14="http://schemas.microsoft.com/office/powerpoint/2010/main" val="297719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 xmlns:a16="http://schemas.microsoft.com/office/drawing/2014/main" id="{47F58ADC-EA90-4D35-9EBD-4383D765186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935142" y="798479"/>
            <a:ext cx="7323033" cy="4916521"/>
          </a:xfrm>
          <a:prstGeom prst="rect">
            <a:avLst/>
          </a:prstGeom>
        </p:spPr>
      </p:pic>
      <p:sp>
        <p:nvSpPr>
          <p:cNvPr id="2" name="タイトル 1"/>
          <p:cNvSpPr>
            <a:spLocks noGrp="1"/>
          </p:cNvSpPr>
          <p:nvPr>
            <p:ph type="title"/>
          </p:nvPr>
        </p:nvSpPr>
        <p:spPr>
          <a:xfrm>
            <a:off x="371475" y="0"/>
            <a:ext cx="7886700" cy="505354"/>
          </a:xfrm>
        </p:spPr>
        <p:txBody>
          <a:bodyPr>
            <a:noAutofit/>
          </a:bodyPr>
          <a:lstStyle/>
          <a:p>
            <a:r>
              <a:rPr lang="en-US" altLang="ja-JP" sz="3200" b="1" u="none" dirty="0">
                <a:solidFill>
                  <a:srgbClr val="0070C0"/>
                </a:solidFill>
              </a:rPr>
              <a:t>1.</a:t>
            </a:r>
            <a:r>
              <a:rPr lang="ja-JP" altLang="en-US" sz="3200" b="1" u="none" dirty="0">
                <a:solidFill>
                  <a:srgbClr val="0070C0"/>
                </a:solidFill>
              </a:rPr>
              <a:t>　ラスタのモザイクとクリップ</a:t>
            </a:r>
            <a:endParaRPr kumimoji="1" lang="ja-JP" altLang="en-US" sz="3200" b="1" u="none" dirty="0">
              <a:solidFill>
                <a:srgbClr val="0070C0"/>
              </a:solidFill>
            </a:endParaRPr>
          </a:p>
        </p:txBody>
      </p:sp>
      <p:sp>
        <p:nvSpPr>
          <p:cNvPr id="3" name="テキスト ボックス 2"/>
          <p:cNvSpPr txBox="1"/>
          <p:nvPr/>
        </p:nvSpPr>
        <p:spPr>
          <a:xfrm>
            <a:off x="1130689" y="442863"/>
            <a:ext cx="6663042" cy="338554"/>
          </a:xfrm>
          <a:prstGeom prst="rect">
            <a:avLst/>
          </a:prstGeom>
          <a:noFill/>
        </p:spPr>
        <p:txBody>
          <a:bodyPr wrap="none" rtlCol="0">
            <a:spAutoFit/>
          </a:bodyPr>
          <a:lstStyle/>
          <a:p>
            <a:r>
              <a:rPr kumimoji="1" lang="en-US" altLang="ja-JP" sz="1600" b="1" dirty="0"/>
              <a:t>Data Source Manager</a:t>
            </a:r>
            <a:r>
              <a:rPr kumimoji="1" lang="ja-JP" altLang="en-US" sz="1600" b="1" dirty="0"/>
              <a:t>＞ラスタ</a:t>
            </a:r>
            <a:r>
              <a:rPr kumimoji="1" lang="en-US" altLang="ja-JP" sz="1600" b="1" dirty="0"/>
              <a:t> </a:t>
            </a:r>
            <a:r>
              <a:rPr kumimoji="1" lang="ja-JP" altLang="en-US" sz="1600" b="1" dirty="0"/>
              <a:t>から、実習用</a:t>
            </a:r>
            <a:r>
              <a:rPr kumimoji="1" lang="en-US" altLang="ja-JP" sz="1600" b="1" dirty="0"/>
              <a:t>DEM</a:t>
            </a:r>
            <a:r>
              <a:rPr kumimoji="1" lang="ja-JP" altLang="en-US" sz="1600" b="1" dirty="0"/>
              <a:t>をすべて</a:t>
            </a:r>
            <a:r>
              <a:rPr kumimoji="1" lang="en-US" altLang="ja-JP" sz="1600" b="1" dirty="0"/>
              <a:t>QGIS</a:t>
            </a:r>
            <a:r>
              <a:rPr kumimoji="1" lang="ja-JP" altLang="en-US" sz="1600" b="1" dirty="0"/>
              <a:t>で読み込む。</a:t>
            </a:r>
            <a:endParaRPr lang="en-US" altLang="ja-JP" sz="1600" b="1" dirty="0"/>
          </a:p>
        </p:txBody>
      </p:sp>
      <p:sp>
        <p:nvSpPr>
          <p:cNvPr id="7" name="正方形/長方形 6"/>
          <p:cNvSpPr/>
          <p:nvPr/>
        </p:nvSpPr>
        <p:spPr>
          <a:xfrm>
            <a:off x="996794" y="1319798"/>
            <a:ext cx="248346" cy="2706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 xmlns:a16="http://schemas.microsoft.com/office/drawing/2014/main" id="{D6CD16B2-97C2-4B22-806A-AF3C7CF615A8}"/>
              </a:ext>
            </a:extLst>
          </p:cNvPr>
          <p:cNvSpPr/>
          <p:nvPr/>
        </p:nvSpPr>
        <p:spPr>
          <a:xfrm>
            <a:off x="1176755" y="2039646"/>
            <a:ext cx="1070333" cy="1636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 xmlns:a16="http://schemas.microsoft.com/office/drawing/2014/main" id="{D4975576-7E27-4B96-9A53-E107E9030F5B}"/>
              </a:ext>
            </a:extLst>
          </p:cNvPr>
          <p:cNvSpPr/>
          <p:nvPr/>
        </p:nvSpPr>
        <p:spPr>
          <a:xfrm>
            <a:off x="4304806" y="5136801"/>
            <a:ext cx="369334" cy="1793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 xmlns:a16="http://schemas.microsoft.com/office/drawing/2014/main" id="{24F7869C-5C28-4C2B-859A-C77157EAEDCA}"/>
              </a:ext>
            </a:extLst>
          </p:cNvPr>
          <p:cNvCxnSpPr>
            <a:cxnSpLocks/>
          </p:cNvCxnSpPr>
          <p:nvPr/>
        </p:nvCxnSpPr>
        <p:spPr>
          <a:xfrm>
            <a:off x="1352144" y="1590471"/>
            <a:ext cx="257784" cy="36261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 xmlns:a16="http://schemas.microsoft.com/office/drawing/2014/main" id="{205E703B-B9D2-4A83-9201-77DF20B774C8}"/>
              </a:ext>
            </a:extLst>
          </p:cNvPr>
          <p:cNvCxnSpPr>
            <a:cxnSpLocks/>
          </p:cNvCxnSpPr>
          <p:nvPr/>
        </p:nvCxnSpPr>
        <p:spPr>
          <a:xfrm>
            <a:off x="2188723" y="2309183"/>
            <a:ext cx="2116083" cy="273947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57544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 xmlns:a16="http://schemas.microsoft.com/office/drawing/2014/main" id="{6F0C6226-6993-4E1B-991B-9D6DEAE7234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208116" y="0"/>
            <a:ext cx="7148946" cy="4789629"/>
          </a:xfrm>
          <a:prstGeom prst="rect">
            <a:avLst/>
          </a:prstGeom>
        </p:spPr>
      </p:pic>
      <p:sp>
        <p:nvSpPr>
          <p:cNvPr id="4" name="テキスト ボックス 3">
            <a:extLst>
              <a:ext uri="{FF2B5EF4-FFF2-40B4-BE49-F238E27FC236}">
                <a16:creationId xmlns="" xmlns:a16="http://schemas.microsoft.com/office/drawing/2014/main" id="{F494B6AA-AC4B-431E-850F-F296B3EBE9C8}"/>
              </a:ext>
            </a:extLst>
          </p:cNvPr>
          <p:cNvSpPr txBox="1"/>
          <p:nvPr/>
        </p:nvSpPr>
        <p:spPr>
          <a:xfrm>
            <a:off x="83127" y="5164666"/>
            <a:ext cx="8842824" cy="461665"/>
          </a:xfrm>
          <a:prstGeom prst="rect">
            <a:avLst/>
          </a:prstGeom>
          <a:noFill/>
        </p:spPr>
        <p:txBody>
          <a:bodyPr wrap="square" rtlCol="0">
            <a:spAutoFit/>
          </a:bodyPr>
          <a:lstStyle/>
          <a:p>
            <a:r>
              <a:rPr kumimoji="1" lang="ja-JP" altLang="en-US" sz="1200" b="1" dirty="0"/>
              <a:t>ラインデータを作成する要領で、火口のふちを何度もクリックしてなぞるようにポリゴンデータを作成する。作成した線の最後の点で右クリックをするとダイアログが表示されるため、属性情報を入力する。</a:t>
            </a:r>
          </a:p>
        </p:txBody>
      </p:sp>
    </p:spTree>
    <p:extLst>
      <p:ext uri="{BB962C8B-B14F-4D97-AF65-F5344CB8AC3E}">
        <p14:creationId xmlns:p14="http://schemas.microsoft.com/office/powerpoint/2010/main" val="3137939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 xmlns:a16="http://schemas.microsoft.com/office/drawing/2014/main" id="{B6077BF8-4ED5-4522-9E0E-993BAA9368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00595" y="970190"/>
            <a:ext cx="4792626" cy="4744810"/>
          </a:xfrm>
          <a:prstGeom prst="rect">
            <a:avLst/>
          </a:prstGeom>
        </p:spPr>
      </p:pic>
      <p:sp>
        <p:nvSpPr>
          <p:cNvPr id="2" name="タイトル 1"/>
          <p:cNvSpPr>
            <a:spLocks noGrp="1"/>
          </p:cNvSpPr>
          <p:nvPr>
            <p:ph type="title"/>
          </p:nvPr>
        </p:nvSpPr>
        <p:spPr/>
        <p:txBody>
          <a:bodyPr>
            <a:noAutofit/>
          </a:bodyPr>
          <a:lstStyle/>
          <a:p>
            <a:r>
              <a:rPr lang="en-US" altLang="ja-JP" sz="3200" b="1" u="none" dirty="0">
                <a:solidFill>
                  <a:srgbClr val="0070C0"/>
                </a:solidFill>
                <a:latin typeface="+mj-ea"/>
              </a:rPr>
              <a:t>5.</a:t>
            </a:r>
            <a:r>
              <a:rPr kumimoji="1" lang="ja-JP" altLang="en-US" sz="3200" b="1" u="none" dirty="0">
                <a:solidFill>
                  <a:srgbClr val="0070C0"/>
                </a:solidFill>
                <a:latin typeface="+mj-ea"/>
              </a:rPr>
              <a:t>　ベクタをラスタへ変換する</a:t>
            </a:r>
          </a:p>
        </p:txBody>
      </p:sp>
      <p:sp>
        <p:nvSpPr>
          <p:cNvPr id="3" name="正方形/長方形 2"/>
          <p:cNvSpPr/>
          <p:nvPr/>
        </p:nvSpPr>
        <p:spPr>
          <a:xfrm>
            <a:off x="26633" y="723970"/>
            <a:ext cx="9090734" cy="246221"/>
          </a:xfrm>
          <a:prstGeom prst="rect">
            <a:avLst/>
          </a:prstGeom>
        </p:spPr>
        <p:txBody>
          <a:bodyPr wrap="square">
            <a:spAutoFit/>
          </a:bodyPr>
          <a:lstStyle/>
          <a:p>
            <a:r>
              <a:rPr lang="ja-JP" altLang="en-US" sz="1000" b="1" dirty="0"/>
              <a:t>以下では、</a:t>
            </a:r>
            <a:r>
              <a:rPr lang="en-US" altLang="ja-JP" sz="1000" b="1" dirty="0" err="1"/>
              <a:t>land_condition.shp</a:t>
            </a:r>
            <a:r>
              <a:rPr lang="ja-JP" altLang="en-US" sz="1000" b="1" dirty="0"/>
              <a:t>を利用するので、実習用データから</a:t>
            </a:r>
            <a:r>
              <a:rPr lang="en-US" altLang="ja-JP" sz="1000" b="1" dirty="0"/>
              <a:t>QGIS</a:t>
            </a:r>
            <a:r>
              <a:rPr lang="ja-JP" altLang="en-US" sz="1000" b="1" dirty="0"/>
              <a:t>に読み込んでください。</a:t>
            </a:r>
            <a:endParaRPr lang="ja-JP" altLang="en-US" sz="1050" dirty="0"/>
          </a:p>
        </p:txBody>
      </p:sp>
      <p:pic>
        <p:nvPicPr>
          <p:cNvPr id="5" name="図 4">
            <a:extLst>
              <a:ext uri="{FF2B5EF4-FFF2-40B4-BE49-F238E27FC236}">
                <a16:creationId xmlns="" xmlns:a16="http://schemas.microsoft.com/office/drawing/2014/main" id="{2FBB8461-BDB9-4670-9DC5-2A51A324733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84083" y="937721"/>
            <a:ext cx="3992366" cy="2407306"/>
          </a:xfrm>
          <a:prstGeom prst="rect">
            <a:avLst/>
          </a:prstGeom>
        </p:spPr>
      </p:pic>
      <p:cxnSp>
        <p:nvCxnSpPr>
          <p:cNvPr id="9" name="直線矢印コネクタ 8">
            <a:extLst>
              <a:ext uri="{FF2B5EF4-FFF2-40B4-BE49-F238E27FC236}">
                <a16:creationId xmlns="" xmlns:a16="http://schemas.microsoft.com/office/drawing/2014/main" id="{3CA6BA6A-A53E-47AA-AC24-EB56C9FBE7E8}"/>
              </a:ext>
            </a:extLst>
          </p:cNvPr>
          <p:cNvCxnSpPr/>
          <p:nvPr/>
        </p:nvCxnSpPr>
        <p:spPr>
          <a:xfrm flipV="1">
            <a:off x="3891064" y="2650787"/>
            <a:ext cx="272374" cy="20671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 xmlns:a16="http://schemas.microsoft.com/office/drawing/2014/main" id="{A6B6EE56-C8F8-4D05-A83D-6733D8334570}"/>
              </a:ext>
            </a:extLst>
          </p:cNvPr>
          <p:cNvSpPr txBox="1"/>
          <p:nvPr/>
        </p:nvSpPr>
        <p:spPr>
          <a:xfrm>
            <a:off x="8172846" y="1527905"/>
            <a:ext cx="522094" cy="308418"/>
          </a:xfrm>
          <a:prstGeom prst="rect">
            <a:avLst/>
          </a:prstGeom>
          <a:noFill/>
        </p:spPr>
        <p:txBody>
          <a:bodyPr wrap="square" rtlCol="0">
            <a:spAutoFit/>
          </a:bodyPr>
          <a:lstStyle/>
          <a:p>
            <a:pPr algn="ctr"/>
            <a:r>
              <a:rPr kumimoji="1" lang="ja-JP" altLang="en-US" b="1" dirty="0">
                <a:solidFill>
                  <a:srgbClr val="FF0000"/>
                </a:solidFill>
              </a:rPr>
              <a:t>①</a:t>
            </a:r>
          </a:p>
        </p:txBody>
      </p:sp>
      <p:sp>
        <p:nvSpPr>
          <p:cNvPr id="13" name="テキスト ボックス 12">
            <a:extLst>
              <a:ext uri="{FF2B5EF4-FFF2-40B4-BE49-F238E27FC236}">
                <a16:creationId xmlns="" xmlns:a16="http://schemas.microsoft.com/office/drawing/2014/main" id="{B6FA4A81-8640-46EA-992B-F8A376E70F7B}"/>
              </a:ext>
            </a:extLst>
          </p:cNvPr>
          <p:cNvSpPr txBox="1"/>
          <p:nvPr/>
        </p:nvSpPr>
        <p:spPr>
          <a:xfrm>
            <a:off x="8172846" y="2070556"/>
            <a:ext cx="522094" cy="308418"/>
          </a:xfrm>
          <a:prstGeom prst="rect">
            <a:avLst/>
          </a:prstGeom>
          <a:noFill/>
        </p:spPr>
        <p:txBody>
          <a:bodyPr wrap="square" rtlCol="0">
            <a:spAutoFit/>
          </a:bodyPr>
          <a:lstStyle/>
          <a:p>
            <a:pPr algn="ctr"/>
            <a:r>
              <a:rPr kumimoji="1" lang="ja-JP" altLang="en-US" b="1" dirty="0">
                <a:solidFill>
                  <a:srgbClr val="FF0000"/>
                </a:solidFill>
              </a:rPr>
              <a:t>②</a:t>
            </a:r>
          </a:p>
        </p:txBody>
      </p:sp>
      <p:sp>
        <p:nvSpPr>
          <p:cNvPr id="14" name="テキスト ボックス 13">
            <a:extLst>
              <a:ext uri="{FF2B5EF4-FFF2-40B4-BE49-F238E27FC236}">
                <a16:creationId xmlns="" xmlns:a16="http://schemas.microsoft.com/office/drawing/2014/main" id="{5C7BA12E-F02E-42B8-B60B-AB7332E4E6C3}"/>
              </a:ext>
            </a:extLst>
          </p:cNvPr>
          <p:cNvSpPr txBox="1"/>
          <p:nvPr/>
        </p:nvSpPr>
        <p:spPr>
          <a:xfrm>
            <a:off x="5504831" y="2791629"/>
            <a:ext cx="522094" cy="308418"/>
          </a:xfrm>
          <a:prstGeom prst="rect">
            <a:avLst/>
          </a:prstGeom>
          <a:noFill/>
        </p:spPr>
        <p:txBody>
          <a:bodyPr wrap="square" rtlCol="0">
            <a:spAutoFit/>
          </a:bodyPr>
          <a:lstStyle/>
          <a:p>
            <a:pPr algn="ctr"/>
            <a:r>
              <a:rPr lang="ja-JP" altLang="en-US" b="1" dirty="0">
                <a:solidFill>
                  <a:srgbClr val="FF0000"/>
                </a:solidFill>
              </a:rPr>
              <a:t>③</a:t>
            </a:r>
            <a:endParaRPr kumimoji="1" lang="ja-JP" altLang="en-US" b="1" dirty="0">
              <a:solidFill>
                <a:srgbClr val="FF0000"/>
              </a:solidFill>
            </a:endParaRPr>
          </a:p>
        </p:txBody>
      </p:sp>
      <p:sp>
        <p:nvSpPr>
          <p:cNvPr id="15" name="テキスト ボックス 14">
            <a:extLst>
              <a:ext uri="{FF2B5EF4-FFF2-40B4-BE49-F238E27FC236}">
                <a16:creationId xmlns="" xmlns:a16="http://schemas.microsoft.com/office/drawing/2014/main" id="{00786047-68C9-4A98-A2D1-C746FBB1D500}"/>
              </a:ext>
            </a:extLst>
          </p:cNvPr>
          <p:cNvSpPr txBox="1"/>
          <p:nvPr/>
        </p:nvSpPr>
        <p:spPr>
          <a:xfrm>
            <a:off x="8172846" y="3738569"/>
            <a:ext cx="522094" cy="308418"/>
          </a:xfrm>
          <a:prstGeom prst="rect">
            <a:avLst/>
          </a:prstGeom>
          <a:noFill/>
        </p:spPr>
        <p:txBody>
          <a:bodyPr wrap="square" rtlCol="0">
            <a:spAutoFit/>
          </a:bodyPr>
          <a:lstStyle/>
          <a:p>
            <a:pPr algn="ctr"/>
            <a:r>
              <a:rPr kumimoji="1" lang="ja-JP" altLang="en-US" b="1" dirty="0">
                <a:solidFill>
                  <a:srgbClr val="FF0000"/>
                </a:solidFill>
              </a:rPr>
              <a:t>⑤</a:t>
            </a:r>
          </a:p>
        </p:txBody>
      </p:sp>
      <p:sp>
        <p:nvSpPr>
          <p:cNvPr id="16" name="テキスト ボックス 15">
            <a:extLst>
              <a:ext uri="{FF2B5EF4-FFF2-40B4-BE49-F238E27FC236}">
                <a16:creationId xmlns="" xmlns:a16="http://schemas.microsoft.com/office/drawing/2014/main" id="{E883472D-2C91-43AF-92F3-5B0BE09FAF3F}"/>
              </a:ext>
            </a:extLst>
          </p:cNvPr>
          <p:cNvSpPr txBox="1"/>
          <p:nvPr/>
        </p:nvSpPr>
        <p:spPr>
          <a:xfrm>
            <a:off x="8172846" y="4744809"/>
            <a:ext cx="522094" cy="308418"/>
          </a:xfrm>
          <a:prstGeom prst="rect">
            <a:avLst/>
          </a:prstGeom>
          <a:noFill/>
        </p:spPr>
        <p:txBody>
          <a:bodyPr wrap="square" rtlCol="0">
            <a:spAutoFit/>
          </a:bodyPr>
          <a:lstStyle/>
          <a:p>
            <a:pPr algn="ctr"/>
            <a:r>
              <a:rPr lang="ja-JP" altLang="en-US" b="1" dirty="0">
                <a:solidFill>
                  <a:srgbClr val="FF0000"/>
                </a:solidFill>
              </a:rPr>
              <a:t>⑥</a:t>
            </a:r>
            <a:endParaRPr kumimoji="1" lang="ja-JP" altLang="en-US" b="1" dirty="0">
              <a:solidFill>
                <a:srgbClr val="FF0000"/>
              </a:solidFill>
            </a:endParaRPr>
          </a:p>
        </p:txBody>
      </p:sp>
      <p:sp>
        <p:nvSpPr>
          <p:cNvPr id="17" name="テキスト ボックス 16">
            <a:extLst>
              <a:ext uri="{FF2B5EF4-FFF2-40B4-BE49-F238E27FC236}">
                <a16:creationId xmlns="" xmlns:a16="http://schemas.microsoft.com/office/drawing/2014/main" id="{2757B34E-A4DC-4982-9E58-AA66EA73E35C}"/>
              </a:ext>
            </a:extLst>
          </p:cNvPr>
          <p:cNvSpPr txBox="1"/>
          <p:nvPr/>
        </p:nvSpPr>
        <p:spPr>
          <a:xfrm>
            <a:off x="7793018" y="5229904"/>
            <a:ext cx="522094" cy="308418"/>
          </a:xfrm>
          <a:prstGeom prst="rect">
            <a:avLst/>
          </a:prstGeom>
          <a:noFill/>
        </p:spPr>
        <p:txBody>
          <a:bodyPr wrap="square" rtlCol="0">
            <a:spAutoFit/>
          </a:bodyPr>
          <a:lstStyle/>
          <a:p>
            <a:pPr algn="ctr"/>
            <a:r>
              <a:rPr kumimoji="1" lang="ja-JP" altLang="en-US" b="1" dirty="0">
                <a:solidFill>
                  <a:srgbClr val="FF0000"/>
                </a:solidFill>
              </a:rPr>
              <a:t>⑦</a:t>
            </a:r>
          </a:p>
        </p:txBody>
      </p:sp>
      <p:sp>
        <p:nvSpPr>
          <p:cNvPr id="18" name="テキスト ボックス 17">
            <a:extLst>
              <a:ext uri="{FF2B5EF4-FFF2-40B4-BE49-F238E27FC236}">
                <a16:creationId xmlns="" xmlns:a16="http://schemas.microsoft.com/office/drawing/2014/main" id="{D5150B61-34BB-466C-A1BA-65D417E1EDA9}"/>
              </a:ext>
            </a:extLst>
          </p:cNvPr>
          <p:cNvSpPr txBox="1"/>
          <p:nvPr/>
        </p:nvSpPr>
        <p:spPr>
          <a:xfrm>
            <a:off x="2769" y="3954515"/>
            <a:ext cx="4160669" cy="1754326"/>
          </a:xfrm>
          <a:prstGeom prst="rect">
            <a:avLst/>
          </a:prstGeom>
          <a:noFill/>
        </p:spPr>
        <p:txBody>
          <a:bodyPr wrap="square" rtlCol="0">
            <a:spAutoFit/>
          </a:bodyPr>
          <a:lstStyle/>
          <a:p>
            <a:r>
              <a:rPr lang="ja-JP" altLang="en-US" sz="1200" b="1" dirty="0">
                <a:solidFill>
                  <a:srgbClr val="0070C0"/>
                </a:solidFill>
              </a:rPr>
              <a:t>ラスタ＞変換＞ラスタ化</a:t>
            </a:r>
            <a:endParaRPr lang="en-US" altLang="ja-JP" sz="1200" b="1" dirty="0">
              <a:solidFill>
                <a:srgbClr val="0070C0"/>
              </a:solidFill>
            </a:endParaRPr>
          </a:p>
          <a:p>
            <a:r>
              <a:rPr lang="ja-JP" altLang="en-US" sz="1200" b="1" dirty="0"/>
              <a:t>①　</a:t>
            </a:r>
            <a:r>
              <a:rPr lang="en-US" altLang="ja-JP" sz="1200" b="1" dirty="0" err="1"/>
              <a:t>land_condition</a:t>
            </a:r>
            <a:r>
              <a:rPr lang="ja-JP" altLang="en-US" sz="1200" b="1" dirty="0"/>
              <a:t>を選択する。</a:t>
            </a:r>
            <a:endParaRPr lang="en-US" altLang="ja-JP" sz="1200" b="1" dirty="0"/>
          </a:p>
          <a:p>
            <a:r>
              <a:rPr kumimoji="1" lang="ja-JP" altLang="en-US" sz="1200" b="1" dirty="0"/>
              <a:t>②　バーンイン値に使用するフィールドを</a:t>
            </a:r>
            <a:r>
              <a:rPr lang="en-US" altLang="ja-JP" sz="1200" b="1" dirty="0"/>
              <a:t>ID</a:t>
            </a:r>
            <a:r>
              <a:rPr lang="ja-JP" altLang="en-US" sz="1200" b="1" dirty="0"/>
              <a:t>とする。</a:t>
            </a:r>
            <a:endParaRPr lang="en-US" altLang="ja-JP" sz="1200" b="1" dirty="0"/>
          </a:p>
          <a:p>
            <a:r>
              <a:rPr lang="ja-JP" altLang="en-US" sz="1200" b="1" dirty="0"/>
              <a:t>③　出力ラスターサイズの単位を地理参照された単位とする。</a:t>
            </a:r>
            <a:endParaRPr lang="en-US" altLang="ja-JP" sz="1200" b="1" dirty="0"/>
          </a:p>
          <a:p>
            <a:r>
              <a:rPr lang="ja-JP" altLang="en-US" sz="1200" b="1" dirty="0"/>
              <a:t>③　解像度を幅、高さそれぞれ</a:t>
            </a:r>
            <a:r>
              <a:rPr lang="en-US" altLang="ja-JP" sz="1200" b="1" dirty="0"/>
              <a:t>30m</a:t>
            </a:r>
            <a:r>
              <a:rPr lang="ja-JP" altLang="en-US" sz="1200" b="1" dirty="0"/>
              <a:t>とする。</a:t>
            </a:r>
            <a:endParaRPr lang="en-US" altLang="ja-JP" sz="1200" b="1" dirty="0"/>
          </a:p>
          <a:p>
            <a:r>
              <a:rPr kumimoji="1" lang="ja-JP" altLang="en-US" sz="1200" b="1" dirty="0"/>
              <a:t>④　出力領域をレイヤの領域に従うとし、</a:t>
            </a:r>
            <a:r>
              <a:rPr kumimoji="1" lang="en-US" altLang="ja-JP" sz="1200" b="1" dirty="0" err="1"/>
              <a:t>land_condition</a:t>
            </a:r>
            <a:r>
              <a:rPr kumimoji="1" lang="ja-JP" altLang="en-US" sz="1200" b="1" dirty="0"/>
              <a:t>を選択する。</a:t>
            </a:r>
            <a:endParaRPr kumimoji="1" lang="en-US" altLang="ja-JP" sz="1200" b="1" dirty="0"/>
          </a:p>
          <a:p>
            <a:r>
              <a:rPr kumimoji="1" lang="ja-JP" altLang="en-US" sz="1200" b="1" dirty="0"/>
              <a:t>⑤　出力先</a:t>
            </a:r>
            <a:r>
              <a:rPr lang="ja-JP" altLang="en-US" sz="1200" b="1" dirty="0"/>
              <a:t>とファイル名を指定する。</a:t>
            </a:r>
            <a:endParaRPr kumimoji="1" lang="en-US" altLang="ja-JP" sz="1200" b="1" dirty="0"/>
          </a:p>
          <a:p>
            <a:r>
              <a:rPr lang="ja-JP" altLang="en-US" sz="1200" b="1" dirty="0"/>
              <a:t>⑥　実行</a:t>
            </a:r>
            <a:r>
              <a:rPr kumimoji="1" lang="ja-JP" altLang="en-US" sz="1200" b="1" dirty="0"/>
              <a:t>をクリックする。</a:t>
            </a:r>
            <a:endParaRPr kumimoji="1" lang="en-US" altLang="ja-JP" sz="1200" b="1" dirty="0"/>
          </a:p>
        </p:txBody>
      </p:sp>
      <p:sp>
        <p:nvSpPr>
          <p:cNvPr id="22" name="テキスト ボックス 21">
            <a:extLst>
              <a:ext uri="{FF2B5EF4-FFF2-40B4-BE49-F238E27FC236}">
                <a16:creationId xmlns="" xmlns:a16="http://schemas.microsoft.com/office/drawing/2014/main" id="{E5FA6E90-842B-4531-8157-5B4B6BC739A0}"/>
              </a:ext>
            </a:extLst>
          </p:cNvPr>
          <p:cNvSpPr txBox="1"/>
          <p:nvPr/>
        </p:nvSpPr>
        <p:spPr>
          <a:xfrm>
            <a:off x="5504831" y="3342595"/>
            <a:ext cx="522094" cy="308418"/>
          </a:xfrm>
          <a:prstGeom prst="rect">
            <a:avLst/>
          </a:prstGeom>
          <a:noFill/>
        </p:spPr>
        <p:txBody>
          <a:bodyPr wrap="square" rtlCol="0">
            <a:spAutoFit/>
          </a:bodyPr>
          <a:lstStyle/>
          <a:p>
            <a:pPr algn="ctr"/>
            <a:r>
              <a:rPr kumimoji="1" lang="ja-JP" altLang="en-US" b="1" dirty="0">
                <a:solidFill>
                  <a:srgbClr val="FF0000"/>
                </a:solidFill>
              </a:rPr>
              <a:t>④</a:t>
            </a:r>
          </a:p>
        </p:txBody>
      </p:sp>
    </p:spTree>
    <p:extLst>
      <p:ext uri="{BB962C8B-B14F-4D97-AF65-F5344CB8AC3E}">
        <p14:creationId xmlns:p14="http://schemas.microsoft.com/office/powerpoint/2010/main" val="24782662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 xmlns:a16="http://schemas.microsoft.com/office/drawing/2014/main" id="{BA56DC34-B69A-4D81-B7A4-6CF7468B1F0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05510" y="1443820"/>
            <a:ext cx="4411566" cy="2973435"/>
          </a:xfrm>
          <a:prstGeom prst="rect">
            <a:avLst/>
          </a:prstGeom>
        </p:spPr>
      </p:pic>
      <p:pic>
        <p:nvPicPr>
          <p:cNvPr id="10" name="図 9">
            <a:extLst>
              <a:ext uri="{FF2B5EF4-FFF2-40B4-BE49-F238E27FC236}">
                <a16:creationId xmlns="" xmlns:a16="http://schemas.microsoft.com/office/drawing/2014/main" id="{9C730EDD-EDD5-4A57-83EB-B918DA8F8D3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594870" y="1443820"/>
            <a:ext cx="4457688" cy="2973435"/>
          </a:xfrm>
          <a:prstGeom prst="rect">
            <a:avLst/>
          </a:prstGeom>
        </p:spPr>
      </p:pic>
      <p:sp>
        <p:nvSpPr>
          <p:cNvPr id="13" name="正方形/長方形 12">
            <a:extLst>
              <a:ext uri="{FF2B5EF4-FFF2-40B4-BE49-F238E27FC236}">
                <a16:creationId xmlns="" xmlns:a16="http://schemas.microsoft.com/office/drawing/2014/main" id="{3EF6D5F7-CAED-4A16-85E4-EBD733D22126}"/>
              </a:ext>
            </a:extLst>
          </p:cNvPr>
          <p:cNvSpPr/>
          <p:nvPr/>
        </p:nvSpPr>
        <p:spPr>
          <a:xfrm>
            <a:off x="26633" y="723970"/>
            <a:ext cx="9090734" cy="646331"/>
          </a:xfrm>
          <a:prstGeom prst="rect">
            <a:avLst/>
          </a:prstGeom>
        </p:spPr>
        <p:txBody>
          <a:bodyPr wrap="square">
            <a:spAutoFit/>
          </a:bodyPr>
          <a:lstStyle/>
          <a:p>
            <a:r>
              <a:rPr lang="ja-JP" altLang="en-US" sz="1800" dirty="0"/>
              <a:t>左図のように出力されるので、右図のように属性にあわせて色付けを行う。以下では、等分位を４とし、</a:t>
            </a:r>
            <a:r>
              <a:rPr lang="en-US" altLang="ja-JP" sz="1800" dirty="0"/>
              <a:t>1</a:t>
            </a:r>
            <a:r>
              <a:rPr lang="ja-JP" altLang="en-US" sz="1800" dirty="0"/>
              <a:t>を黄緑、</a:t>
            </a:r>
            <a:r>
              <a:rPr lang="en-US" altLang="ja-JP" sz="1800" dirty="0"/>
              <a:t>2</a:t>
            </a:r>
            <a:r>
              <a:rPr lang="ja-JP" altLang="en-US" sz="1800" dirty="0"/>
              <a:t>を茶、３を赤、４を青とした。</a:t>
            </a:r>
          </a:p>
        </p:txBody>
      </p:sp>
    </p:spTree>
    <p:extLst>
      <p:ext uri="{BB962C8B-B14F-4D97-AF65-F5344CB8AC3E}">
        <p14:creationId xmlns:p14="http://schemas.microsoft.com/office/powerpoint/2010/main" val="1803275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 xmlns:a16="http://schemas.microsoft.com/office/drawing/2014/main" id="{20DC39FA-68D5-4A02-AC5B-909222D36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51017" y="1084628"/>
            <a:ext cx="3507118" cy="4603605"/>
          </a:xfrm>
          <a:prstGeom prst="rect">
            <a:avLst/>
          </a:prstGeom>
        </p:spPr>
      </p:pic>
      <p:sp>
        <p:nvSpPr>
          <p:cNvPr id="2" name="タイトル 1"/>
          <p:cNvSpPr>
            <a:spLocks noGrp="1"/>
          </p:cNvSpPr>
          <p:nvPr>
            <p:ph type="title"/>
          </p:nvPr>
        </p:nvSpPr>
        <p:spPr/>
        <p:txBody>
          <a:bodyPr>
            <a:normAutofit fontScale="90000"/>
          </a:bodyPr>
          <a:lstStyle/>
          <a:p>
            <a:r>
              <a:rPr kumimoji="1" lang="ja-JP" altLang="en-US" b="1" dirty="0">
                <a:solidFill>
                  <a:srgbClr val="0070C0"/>
                </a:solidFill>
              </a:rPr>
              <a:t>ラスタのモザイク</a:t>
            </a:r>
          </a:p>
        </p:txBody>
      </p:sp>
      <p:sp>
        <p:nvSpPr>
          <p:cNvPr id="3" name="テキスト ボックス 2"/>
          <p:cNvSpPr txBox="1"/>
          <p:nvPr/>
        </p:nvSpPr>
        <p:spPr>
          <a:xfrm>
            <a:off x="3436133" y="201380"/>
            <a:ext cx="2367956" cy="369332"/>
          </a:xfrm>
          <a:prstGeom prst="rect">
            <a:avLst/>
          </a:prstGeom>
          <a:noFill/>
        </p:spPr>
        <p:txBody>
          <a:bodyPr wrap="none" rtlCol="0">
            <a:spAutoFit/>
          </a:bodyPr>
          <a:lstStyle/>
          <a:p>
            <a:r>
              <a:rPr kumimoji="1" lang="ja-JP" altLang="en-US" sz="1800" b="1" dirty="0">
                <a:solidFill>
                  <a:srgbClr val="0070C0"/>
                </a:solidFill>
              </a:rPr>
              <a:t>ラスタ</a:t>
            </a:r>
            <a:r>
              <a:rPr lang="ja-JP" altLang="en-US" sz="1800" b="1" dirty="0">
                <a:solidFill>
                  <a:srgbClr val="0070C0"/>
                </a:solidFill>
              </a:rPr>
              <a:t>＞その他</a:t>
            </a:r>
            <a:r>
              <a:rPr kumimoji="1" lang="ja-JP" altLang="en-US" sz="1800" b="1" dirty="0">
                <a:solidFill>
                  <a:srgbClr val="0070C0"/>
                </a:solidFill>
              </a:rPr>
              <a:t>＞結合</a:t>
            </a:r>
          </a:p>
        </p:txBody>
      </p:sp>
      <p:sp>
        <p:nvSpPr>
          <p:cNvPr id="4" name="テキスト ボックス 3"/>
          <p:cNvSpPr txBox="1"/>
          <p:nvPr/>
        </p:nvSpPr>
        <p:spPr>
          <a:xfrm>
            <a:off x="8630094" y="1707577"/>
            <a:ext cx="365806" cy="308418"/>
          </a:xfrm>
          <a:prstGeom prst="rect">
            <a:avLst/>
          </a:prstGeom>
          <a:noFill/>
        </p:spPr>
        <p:txBody>
          <a:bodyPr wrap="none" rtlCol="0">
            <a:spAutoFit/>
          </a:bodyPr>
          <a:lstStyle/>
          <a:p>
            <a:r>
              <a:rPr kumimoji="1" lang="ja-JP" altLang="en-US" b="1" dirty="0">
                <a:solidFill>
                  <a:srgbClr val="FF0000"/>
                </a:solidFill>
              </a:rPr>
              <a:t>①</a:t>
            </a:r>
          </a:p>
        </p:txBody>
      </p:sp>
      <p:sp>
        <p:nvSpPr>
          <p:cNvPr id="8" name="テキスト ボックス 7"/>
          <p:cNvSpPr txBox="1"/>
          <p:nvPr/>
        </p:nvSpPr>
        <p:spPr>
          <a:xfrm>
            <a:off x="8630094" y="3232221"/>
            <a:ext cx="365806" cy="308418"/>
          </a:xfrm>
          <a:prstGeom prst="rect">
            <a:avLst/>
          </a:prstGeom>
          <a:noFill/>
        </p:spPr>
        <p:txBody>
          <a:bodyPr wrap="none" rtlCol="0">
            <a:spAutoFit/>
          </a:bodyPr>
          <a:lstStyle/>
          <a:p>
            <a:r>
              <a:rPr kumimoji="1" lang="ja-JP" altLang="en-US" b="1" dirty="0">
                <a:solidFill>
                  <a:srgbClr val="FF0000"/>
                </a:solidFill>
              </a:rPr>
              <a:t>②</a:t>
            </a:r>
          </a:p>
        </p:txBody>
      </p:sp>
      <p:sp>
        <p:nvSpPr>
          <p:cNvPr id="9" name="テキスト ボックス 8"/>
          <p:cNvSpPr txBox="1"/>
          <p:nvPr/>
        </p:nvSpPr>
        <p:spPr>
          <a:xfrm>
            <a:off x="7674406" y="5242588"/>
            <a:ext cx="365806" cy="308418"/>
          </a:xfrm>
          <a:prstGeom prst="rect">
            <a:avLst/>
          </a:prstGeom>
          <a:noFill/>
        </p:spPr>
        <p:txBody>
          <a:bodyPr wrap="none" rtlCol="0">
            <a:spAutoFit/>
          </a:bodyPr>
          <a:lstStyle/>
          <a:p>
            <a:r>
              <a:rPr lang="ja-JP" altLang="en-US" b="1" dirty="0">
                <a:solidFill>
                  <a:srgbClr val="FF0000"/>
                </a:solidFill>
              </a:rPr>
              <a:t>③</a:t>
            </a:r>
            <a:endParaRPr kumimoji="1" lang="ja-JP" altLang="en-US" b="1" dirty="0">
              <a:solidFill>
                <a:srgbClr val="FF0000"/>
              </a:solidFill>
            </a:endParaRPr>
          </a:p>
        </p:txBody>
      </p:sp>
      <p:sp>
        <p:nvSpPr>
          <p:cNvPr id="10" name="テキスト ボックス 9"/>
          <p:cNvSpPr txBox="1"/>
          <p:nvPr/>
        </p:nvSpPr>
        <p:spPr>
          <a:xfrm>
            <a:off x="7066404" y="300976"/>
            <a:ext cx="2126235" cy="740587"/>
          </a:xfrm>
          <a:prstGeom prst="rect">
            <a:avLst/>
          </a:prstGeom>
          <a:noFill/>
        </p:spPr>
        <p:txBody>
          <a:bodyPr wrap="square" rtlCol="0">
            <a:spAutoFit/>
          </a:bodyPr>
          <a:lstStyle/>
          <a:p>
            <a:r>
              <a:rPr kumimoji="1" lang="ja-JP" altLang="en-US" b="1" dirty="0">
                <a:solidFill>
                  <a:srgbClr val="FF0000"/>
                </a:solidFill>
              </a:rPr>
              <a:t>①　入力ファイルを選択</a:t>
            </a:r>
            <a:endParaRPr kumimoji="1" lang="en-US" altLang="ja-JP" b="1" dirty="0">
              <a:solidFill>
                <a:srgbClr val="FF0000"/>
              </a:solidFill>
            </a:endParaRPr>
          </a:p>
          <a:p>
            <a:r>
              <a:rPr lang="ja-JP" altLang="en-US" b="1" dirty="0">
                <a:solidFill>
                  <a:srgbClr val="FF0000"/>
                </a:solidFill>
              </a:rPr>
              <a:t>②　出力先とファイル入力</a:t>
            </a:r>
          </a:p>
          <a:p>
            <a:r>
              <a:rPr lang="ja-JP" altLang="en-US" b="1" dirty="0">
                <a:solidFill>
                  <a:srgbClr val="FF0000"/>
                </a:solidFill>
              </a:rPr>
              <a:t>③　実行をクリック</a:t>
            </a:r>
          </a:p>
        </p:txBody>
      </p:sp>
      <p:pic>
        <p:nvPicPr>
          <p:cNvPr id="6" name="図 5">
            <a:extLst>
              <a:ext uri="{FF2B5EF4-FFF2-40B4-BE49-F238E27FC236}">
                <a16:creationId xmlns="" xmlns:a16="http://schemas.microsoft.com/office/drawing/2014/main" id="{76AAD433-BF67-4783-AD4C-BC210E6B06D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02139" y="1084627"/>
            <a:ext cx="5325177" cy="3088533"/>
          </a:xfrm>
          <a:prstGeom prst="rect">
            <a:avLst/>
          </a:prstGeom>
        </p:spPr>
      </p:pic>
      <p:cxnSp>
        <p:nvCxnSpPr>
          <p:cNvPr id="15" name="直線矢印コネクタ 14">
            <a:extLst>
              <a:ext uri="{FF2B5EF4-FFF2-40B4-BE49-F238E27FC236}">
                <a16:creationId xmlns="" xmlns:a16="http://schemas.microsoft.com/office/drawing/2014/main" id="{F2DB5C03-69CF-40EB-A08E-B8C5C1D284E8}"/>
              </a:ext>
            </a:extLst>
          </p:cNvPr>
          <p:cNvCxnSpPr>
            <a:cxnSpLocks/>
          </p:cNvCxnSpPr>
          <p:nvPr/>
        </p:nvCxnSpPr>
        <p:spPr>
          <a:xfrm flipV="1">
            <a:off x="5217283" y="2543783"/>
            <a:ext cx="221884" cy="3793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48443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935749" y="188042"/>
            <a:ext cx="4081567" cy="338554"/>
          </a:xfrm>
          <a:prstGeom prst="rect">
            <a:avLst/>
          </a:prstGeom>
          <a:noFill/>
        </p:spPr>
        <p:txBody>
          <a:bodyPr wrap="none" rtlCol="0">
            <a:spAutoFit/>
          </a:bodyPr>
          <a:lstStyle/>
          <a:p>
            <a:r>
              <a:rPr lang="ja-JP" altLang="en-US" sz="1600" b="1" dirty="0"/>
              <a:t>以下のように、ラスタが結合できた（モザイク）</a:t>
            </a:r>
            <a:endParaRPr kumimoji="1" lang="ja-JP" altLang="en-US" sz="1600" b="1" dirty="0"/>
          </a:p>
        </p:txBody>
      </p:sp>
      <p:pic>
        <p:nvPicPr>
          <p:cNvPr id="5" name="図 4">
            <a:extLst>
              <a:ext uri="{FF2B5EF4-FFF2-40B4-BE49-F238E27FC236}">
                <a16:creationId xmlns="" xmlns:a16="http://schemas.microsoft.com/office/drawing/2014/main" id="{B3A128E3-CEA0-4F2D-8EE8-9CEE29DE10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3066" y="526596"/>
            <a:ext cx="8033462" cy="5120745"/>
          </a:xfrm>
          <a:prstGeom prst="rect">
            <a:avLst/>
          </a:prstGeom>
        </p:spPr>
      </p:pic>
      <p:sp>
        <p:nvSpPr>
          <p:cNvPr id="6" name="正方形/長方形 5">
            <a:extLst>
              <a:ext uri="{FF2B5EF4-FFF2-40B4-BE49-F238E27FC236}">
                <a16:creationId xmlns="" xmlns:a16="http://schemas.microsoft.com/office/drawing/2014/main" id="{2B0585F1-F29A-43AA-8661-836D36FDD85C}"/>
              </a:ext>
            </a:extLst>
          </p:cNvPr>
          <p:cNvSpPr/>
          <p:nvPr/>
        </p:nvSpPr>
        <p:spPr>
          <a:xfrm>
            <a:off x="663066" y="1624519"/>
            <a:ext cx="1335968" cy="1702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78864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a:extLst>
              <a:ext uri="{FF2B5EF4-FFF2-40B4-BE49-F238E27FC236}">
                <a16:creationId xmlns="" xmlns:a16="http://schemas.microsoft.com/office/drawing/2014/main" id="{E7BEB016-7C04-4DED-A457-E39F8B28D0EC}"/>
              </a:ext>
            </a:extLst>
          </p:cNvPr>
          <p:cNvSpPr>
            <a:spLocks noGrp="1"/>
          </p:cNvSpPr>
          <p:nvPr>
            <p:ph type="title"/>
          </p:nvPr>
        </p:nvSpPr>
        <p:spPr>
          <a:xfrm>
            <a:off x="92733" y="66066"/>
            <a:ext cx="7886700" cy="505354"/>
          </a:xfrm>
        </p:spPr>
        <p:txBody>
          <a:bodyPr>
            <a:normAutofit fontScale="90000"/>
          </a:bodyPr>
          <a:lstStyle/>
          <a:p>
            <a:r>
              <a:rPr kumimoji="1" lang="ja-JP" altLang="en-US" b="1" dirty="0">
                <a:solidFill>
                  <a:srgbClr val="0070C0"/>
                </a:solidFill>
              </a:rPr>
              <a:t>ラスタ</a:t>
            </a:r>
            <a:r>
              <a:rPr lang="ja-JP" altLang="en-US" b="1" dirty="0">
                <a:solidFill>
                  <a:srgbClr val="0070C0"/>
                </a:solidFill>
              </a:rPr>
              <a:t>の座標変換</a:t>
            </a:r>
            <a:endParaRPr kumimoji="1" lang="ja-JP" altLang="en-US" b="1" dirty="0">
              <a:solidFill>
                <a:srgbClr val="0070C0"/>
              </a:solidFill>
            </a:endParaRPr>
          </a:p>
        </p:txBody>
      </p:sp>
      <p:pic>
        <p:nvPicPr>
          <p:cNvPr id="2" name="図 1">
            <a:extLst>
              <a:ext uri="{FF2B5EF4-FFF2-40B4-BE49-F238E27FC236}">
                <a16:creationId xmlns="" xmlns:a16="http://schemas.microsoft.com/office/drawing/2014/main" id="{EB27970D-8FE7-4F58-B183-A07496F1CA7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92733" y="915601"/>
            <a:ext cx="4084836" cy="2812319"/>
          </a:xfrm>
          <a:prstGeom prst="rect">
            <a:avLst/>
          </a:prstGeom>
        </p:spPr>
      </p:pic>
      <p:sp>
        <p:nvSpPr>
          <p:cNvPr id="9" name="テキスト ボックス 8">
            <a:extLst>
              <a:ext uri="{FF2B5EF4-FFF2-40B4-BE49-F238E27FC236}">
                <a16:creationId xmlns="" xmlns:a16="http://schemas.microsoft.com/office/drawing/2014/main" id="{13E01BDF-6E23-4BA4-9E00-727A5AC16805}"/>
              </a:ext>
            </a:extLst>
          </p:cNvPr>
          <p:cNvSpPr txBox="1"/>
          <p:nvPr/>
        </p:nvSpPr>
        <p:spPr>
          <a:xfrm>
            <a:off x="42271" y="477547"/>
            <a:ext cx="8589078" cy="307777"/>
          </a:xfrm>
          <a:prstGeom prst="rect">
            <a:avLst/>
          </a:prstGeom>
          <a:noFill/>
        </p:spPr>
        <p:txBody>
          <a:bodyPr wrap="square" rtlCol="0">
            <a:spAutoFit/>
          </a:bodyPr>
          <a:lstStyle/>
          <a:p>
            <a:r>
              <a:rPr lang="ja-JP" altLang="en-US" sz="1400" b="1" dirty="0"/>
              <a:t>緯度経度から、平面直角座標系に変換するため、</a:t>
            </a:r>
            <a:r>
              <a:rPr lang="en-US" altLang="ja-JP" sz="1400" b="1" dirty="0"/>
              <a:t>`</a:t>
            </a:r>
            <a:r>
              <a:rPr kumimoji="1" lang="ja-JP" altLang="en-US" sz="1400" b="1" dirty="0"/>
              <a:t>ラスタ</a:t>
            </a:r>
            <a:r>
              <a:rPr lang="ja-JP" altLang="en-US" sz="1400" b="1" dirty="0"/>
              <a:t>＞プロジェクション</a:t>
            </a:r>
            <a:r>
              <a:rPr kumimoji="1" lang="ja-JP" altLang="en-US" sz="1400" b="1" dirty="0"/>
              <a:t>＞ワープ（再投影）</a:t>
            </a:r>
            <a:r>
              <a:rPr kumimoji="1" lang="en-US" altLang="ja-JP" sz="1400" b="1" dirty="0"/>
              <a:t>`</a:t>
            </a:r>
            <a:r>
              <a:rPr kumimoji="1" lang="ja-JP" altLang="en-US" sz="1400" b="1" dirty="0"/>
              <a:t>をクリックする。</a:t>
            </a:r>
          </a:p>
        </p:txBody>
      </p:sp>
      <p:pic>
        <p:nvPicPr>
          <p:cNvPr id="5" name="図 4">
            <a:extLst>
              <a:ext uri="{FF2B5EF4-FFF2-40B4-BE49-F238E27FC236}">
                <a16:creationId xmlns="" xmlns:a16="http://schemas.microsoft.com/office/drawing/2014/main" id="{5FAD3E7E-1D61-4AAE-917C-C51CA353FA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21786" y="973967"/>
            <a:ext cx="4481746" cy="4677803"/>
          </a:xfrm>
          <a:prstGeom prst="rect">
            <a:avLst/>
          </a:prstGeom>
        </p:spPr>
      </p:pic>
      <p:sp>
        <p:nvSpPr>
          <p:cNvPr id="10" name="テキスト ボックス 9">
            <a:extLst>
              <a:ext uri="{FF2B5EF4-FFF2-40B4-BE49-F238E27FC236}">
                <a16:creationId xmlns="" xmlns:a16="http://schemas.microsoft.com/office/drawing/2014/main" id="{908A0F09-B97F-44DB-842C-93A5FBB60892}"/>
              </a:ext>
            </a:extLst>
          </p:cNvPr>
          <p:cNvSpPr txBox="1"/>
          <p:nvPr/>
        </p:nvSpPr>
        <p:spPr>
          <a:xfrm>
            <a:off x="211958" y="3952382"/>
            <a:ext cx="4037719" cy="1604927"/>
          </a:xfrm>
          <a:prstGeom prst="rect">
            <a:avLst/>
          </a:prstGeom>
          <a:noFill/>
        </p:spPr>
        <p:txBody>
          <a:bodyPr wrap="square" rtlCol="0">
            <a:spAutoFit/>
          </a:bodyPr>
          <a:lstStyle/>
          <a:p>
            <a:r>
              <a:rPr kumimoji="1" lang="ja-JP" altLang="en-US" b="1" dirty="0">
                <a:solidFill>
                  <a:srgbClr val="FF0000"/>
                </a:solidFill>
              </a:rPr>
              <a:t>①　入力</a:t>
            </a:r>
            <a:r>
              <a:rPr lang="ja-JP" altLang="en-US" b="1" dirty="0">
                <a:solidFill>
                  <a:srgbClr val="FF0000"/>
                </a:solidFill>
              </a:rPr>
              <a:t>レイヤとして、結合したラスタを選択する。</a:t>
            </a:r>
            <a:endParaRPr lang="en-US" altLang="ja-JP" b="1" dirty="0">
              <a:solidFill>
                <a:srgbClr val="FF0000"/>
              </a:solidFill>
            </a:endParaRPr>
          </a:p>
          <a:p>
            <a:r>
              <a:rPr lang="ja-JP" altLang="en-US" b="1" dirty="0">
                <a:solidFill>
                  <a:srgbClr val="FF0000"/>
                </a:solidFill>
              </a:rPr>
              <a:t>②　変換元の座標系を</a:t>
            </a:r>
            <a:r>
              <a:rPr lang="en-US" altLang="ja-JP" b="1" dirty="0">
                <a:solidFill>
                  <a:srgbClr val="FF0000"/>
                </a:solidFill>
              </a:rPr>
              <a:t>EPSG:6668</a:t>
            </a:r>
            <a:r>
              <a:rPr lang="ja-JP" altLang="en-US" b="1" dirty="0">
                <a:solidFill>
                  <a:srgbClr val="FF0000"/>
                </a:solidFill>
              </a:rPr>
              <a:t>とする。</a:t>
            </a:r>
            <a:endParaRPr lang="en-US" altLang="ja-JP" b="1" dirty="0">
              <a:solidFill>
                <a:srgbClr val="FF0000"/>
              </a:solidFill>
            </a:endParaRPr>
          </a:p>
          <a:p>
            <a:r>
              <a:rPr lang="ja-JP" altLang="en-US" b="1" dirty="0">
                <a:solidFill>
                  <a:srgbClr val="FF0000"/>
                </a:solidFill>
              </a:rPr>
              <a:t>③　変換先の座標系を</a:t>
            </a:r>
            <a:r>
              <a:rPr lang="en-US" altLang="ja-JP" b="1" dirty="0">
                <a:solidFill>
                  <a:srgbClr val="FF0000"/>
                </a:solidFill>
              </a:rPr>
              <a:t>EPSG:6676</a:t>
            </a:r>
            <a:r>
              <a:rPr lang="ja-JP" altLang="en-US" b="1" dirty="0">
                <a:solidFill>
                  <a:srgbClr val="FF0000"/>
                </a:solidFill>
              </a:rPr>
              <a:t>とする。</a:t>
            </a:r>
            <a:endParaRPr lang="en-US" altLang="ja-JP" b="1" dirty="0">
              <a:solidFill>
                <a:srgbClr val="FF0000"/>
              </a:solidFill>
            </a:endParaRPr>
          </a:p>
          <a:p>
            <a:r>
              <a:rPr lang="ja-JP" altLang="en-US" b="1" dirty="0">
                <a:solidFill>
                  <a:srgbClr val="FF0000"/>
                </a:solidFill>
              </a:rPr>
              <a:t>④　リサンプリングをバイリニアとする。</a:t>
            </a:r>
            <a:endParaRPr lang="en-US" altLang="ja-JP" b="1" dirty="0">
              <a:solidFill>
                <a:srgbClr val="FF0000"/>
              </a:solidFill>
            </a:endParaRPr>
          </a:p>
          <a:p>
            <a:r>
              <a:rPr lang="ja-JP" altLang="en-US" b="1" dirty="0">
                <a:solidFill>
                  <a:srgbClr val="FF0000"/>
                </a:solidFill>
              </a:rPr>
              <a:t>⑤ 　</a:t>
            </a:r>
            <a:r>
              <a:rPr lang="en-US" altLang="ja-JP" b="1" dirty="0" err="1">
                <a:solidFill>
                  <a:srgbClr val="FF0000"/>
                </a:solidFill>
              </a:rPr>
              <a:t>Nodata</a:t>
            </a:r>
            <a:r>
              <a:rPr lang="ja-JP" altLang="en-US" b="1" dirty="0">
                <a:solidFill>
                  <a:srgbClr val="FF0000"/>
                </a:solidFill>
              </a:rPr>
              <a:t>値を</a:t>
            </a:r>
            <a:r>
              <a:rPr lang="en-US" altLang="ja-JP" b="1" dirty="0">
                <a:solidFill>
                  <a:srgbClr val="FF0000"/>
                </a:solidFill>
              </a:rPr>
              <a:t>0</a:t>
            </a:r>
            <a:r>
              <a:rPr lang="ja-JP" altLang="en-US" b="1" dirty="0">
                <a:solidFill>
                  <a:srgbClr val="FF0000"/>
                </a:solidFill>
              </a:rPr>
              <a:t>とする。</a:t>
            </a:r>
            <a:endParaRPr lang="en-US" altLang="ja-JP" b="1" dirty="0">
              <a:solidFill>
                <a:srgbClr val="FF0000"/>
              </a:solidFill>
            </a:endParaRPr>
          </a:p>
          <a:p>
            <a:r>
              <a:rPr lang="ja-JP" altLang="en-US" b="1" dirty="0">
                <a:solidFill>
                  <a:srgbClr val="FF0000"/>
                </a:solidFill>
              </a:rPr>
              <a:t>⑥　出力先とファイル名を指定する。</a:t>
            </a:r>
            <a:endParaRPr lang="en-US" altLang="ja-JP" b="1" dirty="0">
              <a:solidFill>
                <a:srgbClr val="FF0000"/>
              </a:solidFill>
            </a:endParaRPr>
          </a:p>
          <a:p>
            <a:r>
              <a:rPr lang="ja-JP" altLang="en-US" b="1" dirty="0">
                <a:solidFill>
                  <a:srgbClr val="FF0000"/>
                </a:solidFill>
              </a:rPr>
              <a:t>⑦　実行をクリックする。</a:t>
            </a:r>
          </a:p>
        </p:txBody>
      </p:sp>
      <p:sp>
        <p:nvSpPr>
          <p:cNvPr id="11" name="正方形/長方形 10">
            <a:extLst>
              <a:ext uri="{FF2B5EF4-FFF2-40B4-BE49-F238E27FC236}">
                <a16:creationId xmlns="" xmlns:a16="http://schemas.microsoft.com/office/drawing/2014/main" id="{78E515E5-0610-4F6C-BEFF-2680CA5C2C3D}"/>
              </a:ext>
            </a:extLst>
          </p:cNvPr>
          <p:cNvSpPr/>
          <p:nvPr/>
        </p:nvSpPr>
        <p:spPr>
          <a:xfrm>
            <a:off x="8212067" y="1448426"/>
            <a:ext cx="391454" cy="338554"/>
          </a:xfrm>
          <a:prstGeom prst="rect">
            <a:avLst/>
          </a:prstGeom>
        </p:spPr>
        <p:txBody>
          <a:bodyPr wrap="none">
            <a:spAutoFit/>
          </a:bodyPr>
          <a:lstStyle/>
          <a:p>
            <a:r>
              <a:rPr lang="ja-JP" altLang="en-US" sz="1600" b="1" dirty="0">
                <a:solidFill>
                  <a:srgbClr val="FF0000"/>
                </a:solidFill>
              </a:rPr>
              <a:t>①</a:t>
            </a:r>
            <a:endParaRPr lang="ja-JP" altLang="en-US" sz="1600" dirty="0"/>
          </a:p>
        </p:txBody>
      </p:sp>
      <p:sp>
        <p:nvSpPr>
          <p:cNvPr id="12" name="正方形/長方形 11">
            <a:extLst>
              <a:ext uri="{FF2B5EF4-FFF2-40B4-BE49-F238E27FC236}">
                <a16:creationId xmlns="" xmlns:a16="http://schemas.microsoft.com/office/drawing/2014/main" id="{AB03A078-124D-44F1-855D-E638FD30F5C4}"/>
              </a:ext>
            </a:extLst>
          </p:cNvPr>
          <p:cNvSpPr/>
          <p:nvPr/>
        </p:nvSpPr>
        <p:spPr>
          <a:xfrm>
            <a:off x="8233248" y="1921650"/>
            <a:ext cx="391454" cy="338554"/>
          </a:xfrm>
          <a:prstGeom prst="rect">
            <a:avLst/>
          </a:prstGeom>
        </p:spPr>
        <p:txBody>
          <a:bodyPr wrap="none">
            <a:spAutoFit/>
          </a:bodyPr>
          <a:lstStyle/>
          <a:p>
            <a:r>
              <a:rPr lang="ja-JP" altLang="en-US" sz="1600" b="1" dirty="0">
                <a:solidFill>
                  <a:srgbClr val="FF0000"/>
                </a:solidFill>
              </a:rPr>
              <a:t>②</a:t>
            </a:r>
            <a:endParaRPr lang="ja-JP" altLang="en-US" sz="1600" dirty="0"/>
          </a:p>
        </p:txBody>
      </p:sp>
      <p:sp>
        <p:nvSpPr>
          <p:cNvPr id="13" name="正方形/長方形 12">
            <a:extLst>
              <a:ext uri="{FF2B5EF4-FFF2-40B4-BE49-F238E27FC236}">
                <a16:creationId xmlns="" xmlns:a16="http://schemas.microsoft.com/office/drawing/2014/main" id="{8980B08C-820A-4DBF-A1CD-6D49F7294712}"/>
              </a:ext>
            </a:extLst>
          </p:cNvPr>
          <p:cNvSpPr/>
          <p:nvPr/>
        </p:nvSpPr>
        <p:spPr>
          <a:xfrm>
            <a:off x="8233248" y="2357222"/>
            <a:ext cx="391454" cy="338554"/>
          </a:xfrm>
          <a:prstGeom prst="rect">
            <a:avLst/>
          </a:prstGeom>
        </p:spPr>
        <p:txBody>
          <a:bodyPr wrap="none">
            <a:spAutoFit/>
          </a:bodyPr>
          <a:lstStyle/>
          <a:p>
            <a:r>
              <a:rPr lang="ja-JP" altLang="en-US" sz="1600" b="1" dirty="0">
                <a:solidFill>
                  <a:srgbClr val="FF0000"/>
                </a:solidFill>
              </a:rPr>
              <a:t>③</a:t>
            </a:r>
            <a:endParaRPr lang="ja-JP" altLang="en-US" sz="1600" dirty="0"/>
          </a:p>
        </p:txBody>
      </p:sp>
      <p:sp>
        <p:nvSpPr>
          <p:cNvPr id="14" name="正方形/長方形 13">
            <a:extLst>
              <a:ext uri="{FF2B5EF4-FFF2-40B4-BE49-F238E27FC236}">
                <a16:creationId xmlns="" xmlns:a16="http://schemas.microsoft.com/office/drawing/2014/main" id="{22677453-1773-494C-A808-6CC2D1A85B72}"/>
              </a:ext>
            </a:extLst>
          </p:cNvPr>
          <p:cNvSpPr/>
          <p:nvPr/>
        </p:nvSpPr>
        <p:spPr>
          <a:xfrm>
            <a:off x="6748054" y="2698904"/>
            <a:ext cx="391454" cy="338554"/>
          </a:xfrm>
          <a:prstGeom prst="rect">
            <a:avLst/>
          </a:prstGeom>
        </p:spPr>
        <p:txBody>
          <a:bodyPr wrap="none">
            <a:spAutoFit/>
          </a:bodyPr>
          <a:lstStyle/>
          <a:p>
            <a:r>
              <a:rPr lang="ja-JP" altLang="en-US" sz="1600" b="1" dirty="0">
                <a:solidFill>
                  <a:srgbClr val="FF0000"/>
                </a:solidFill>
              </a:rPr>
              <a:t>④</a:t>
            </a:r>
            <a:endParaRPr lang="ja-JP" altLang="en-US" sz="1600" dirty="0"/>
          </a:p>
        </p:txBody>
      </p:sp>
      <p:sp>
        <p:nvSpPr>
          <p:cNvPr id="21" name="正方形/長方形 20">
            <a:extLst>
              <a:ext uri="{FF2B5EF4-FFF2-40B4-BE49-F238E27FC236}">
                <a16:creationId xmlns="" xmlns:a16="http://schemas.microsoft.com/office/drawing/2014/main" id="{63EB1180-7542-4641-B5C9-4B1B5EAA68F4}"/>
              </a:ext>
            </a:extLst>
          </p:cNvPr>
          <p:cNvSpPr/>
          <p:nvPr/>
        </p:nvSpPr>
        <p:spPr>
          <a:xfrm>
            <a:off x="6748054" y="3143591"/>
            <a:ext cx="391454" cy="338554"/>
          </a:xfrm>
          <a:prstGeom prst="rect">
            <a:avLst/>
          </a:prstGeom>
        </p:spPr>
        <p:txBody>
          <a:bodyPr wrap="none">
            <a:spAutoFit/>
          </a:bodyPr>
          <a:lstStyle/>
          <a:p>
            <a:r>
              <a:rPr lang="ja-JP" altLang="en-US" sz="1600" b="1" dirty="0">
                <a:solidFill>
                  <a:srgbClr val="FF0000"/>
                </a:solidFill>
              </a:rPr>
              <a:t>⑤</a:t>
            </a:r>
            <a:endParaRPr lang="ja-JP" altLang="en-US" sz="1600" dirty="0"/>
          </a:p>
        </p:txBody>
      </p:sp>
      <p:sp>
        <p:nvSpPr>
          <p:cNvPr id="22" name="正方形/長方形 21">
            <a:extLst>
              <a:ext uri="{FF2B5EF4-FFF2-40B4-BE49-F238E27FC236}">
                <a16:creationId xmlns="" xmlns:a16="http://schemas.microsoft.com/office/drawing/2014/main" id="{5512EDF6-6E11-47EF-B2D1-5BF9B7DE369F}"/>
              </a:ext>
            </a:extLst>
          </p:cNvPr>
          <p:cNvSpPr/>
          <p:nvPr/>
        </p:nvSpPr>
        <p:spPr>
          <a:xfrm>
            <a:off x="8233248" y="4025300"/>
            <a:ext cx="389850" cy="338554"/>
          </a:xfrm>
          <a:prstGeom prst="rect">
            <a:avLst/>
          </a:prstGeom>
        </p:spPr>
        <p:txBody>
          <a:bodyPr wrap="none">
            <a:spAutoFit/>
          </a:bodyPr>
          <a:lstStyle/>
          <a:p>
            <a:r>
              <a:rPr lang="ja-JP" altLang="en-US" sz="1600" dirty="0">
                <a:solidFill>
                  <a:srgbClr val="FF0000"/>
                </a:solidFill>
              </a:rPr>
              <a:t>⑥</a:t>
            </a:r>
          </a:p>
        </p:txBody>
      </p:sp>
      <p:sp>
        <p:nvSpPr>
          <p:cNvPr id="25" name="正方形/長方形 24">
            <a:extLst>
              <a:ext uri="{FF2B5EF4-FFF2-40B4-BE49-F238E27FC236}">
                <a16:creationId xmlns="" xmlns:a16="http://schemas.microsoft.com/office/drawing/2014/main" id="{6FF2CD9E-277E-4FE2-81CF-1ED5303DCD9E}"/>
              </a:ext>
            </a:extLst>
          </p:cNvPr>
          <p:cNvSpPr/>
          <p:nvPr/>
        </p:nvSpPr>
        <p:spPr>
          <a:xfrm>
            <a:off x="7484218" y="5100206"/>
            <a:ext cx="389850" cy="338554"/>
          </a:xfrm>
          <a:prstGeom prst="rect">
            <a:avLst/>
          </a:prstGeom>
        </p:spPr>
        <p:txBody>
          <a:bodyPr wrap="none">
            <a:spAutoFit/>
          </a:bodyPr>
          <a:lstStyle/>
          <a:p>
            <a:r>
              <a:rPr lang="ja-JP" altLang="en-US" sz="1600" dirty="0">
                <a:solidFill>
                  <a:srgbClr val="FF0000"/>
                </a:solidFill>
              </a:rPr>
              <a:t>⑦</a:t>
            </a:r>
          </a:p>
        </p:txBody>
      </p:sp>
      <p:cxnSp>
        <p:nvCxnSpPr>
          <p:cNvPr id="27" name="直線矢印コネクタ 26">
            <a:extLst>
              <a:ext uri="{FF2B5EF4-FFF2-40B4-BE49-F238E27FC236}">
                <a16:creationId xmlns="" xmlns:a16="http://schemas.microsoft.com/office/drawing/2014/main" id="{2FD3C97E-FD98-43F1-8CB0-A99BEA62B202}"/>
              </a:ext>
            </a:extLst>
          </p:cNvPr>
          <p:cNvCxnSpPr/>
          <p:nvPr/>
        </p:nvCxnSpPr>
        <p:spPr>
          <a:xfrm flipV="1">
            <a:off x="4105072" y="2260204"/>
            <a:ext cx="311285" cy="35167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2856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a:extLst>
              <a:ext uri="{FF2B5EF4-FFF2-40B4-BE49-F238E27FC236}">
                <a16:creationId xmlns="" xmlns:a16="http://schemas.microsoft.com/office/drawing/2014/main" id="{539D8BCE-B1BD-4C60-9B6C-5E9B7C80597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829783" y="791956"/>
            <a:ext cx="3838777" cy="2717231"/>
          </a:xfrm>
          <a:prstGeom prst="rect">
            <a:avLst/>
          </a:prstGeom>
        </p:spPr>
      </p:pic>
      <p:sp>
        <p:nvSpPr>
          <p:cNvPr id="4" name="テキスト ボックス 3"/>
          <p:cNvSpPr txBox="1"/>
          <p:nvPr/>
        </p:nvSpPr>
        <p:spPr>
          <a:xfrm>
            <a:off x="4022667" y="484179"/>
            <a:ext cx="4078361" cy="369332"/>
          </a:xfrm>
          <a:prstGeom prst="rect">
            <a:avLst/>
          </a:prstGeom>
          <a:noFill/>
        </p:spPr>
        <p:txBody>
          <a:bodyPr wrap="none" rtlCol="0">
            <a:spAutoFit/>
          </a:bodyPr>
          <a:lstStyle/>
          <a:p>
            <a:r>
              <a:rPr lang="ja-JP" altLang="en-US" sz="1800" b="1" dirty="0">
                <a:solidFill>
                  <a:srgbClr val="0070C0"/>
                </a:solidFill>
              </a:rPr>
              <a:t>ラスタ＞抽出</a:t>
            </a:r>
            <a:r>
              <a:rPr kumimoji="1" lang="ja-JP" altLang="en-US" sz="1800" b="1" dirty="0">
                <a:solidFill>
                  <a:srgbClr val="0070C0"/>
                </a:solidFill>
              </a:rPr>
              <a:t>＞範囲によるラスタクリップ</a:t>
            </a:r>
          </a:p>
        </p:txBody>
      </p:sp>
      <p:sp>
        <p:nvSpPr>
          <p:cNvPr id="6" name="タイトル 1"/>
          <p:cNvSpPr>
            <a:spLocks noGrp="1"/>
          </p:cNvSpPr>
          <p:nvPr>
            <p:ph type="title"/>
          </p:nvPr>
        </p:nvSpPr>
        <p:spPr>
          <a:xfrm>
            <a:off x="285750" y="113199"/>
            <a:ext cx="7886700" cy="505354"/>
          </a:xfrm>
        </p:spPr>
        <p:txBody>
          <a:bodyPr>
            <a:noAutofit/>
          </a:bodyPr>
          <a:lstStyle/>
          <a:p>
            <a:r>
              <a:rPr kumimoji="1" lang="ja-JP" altLang="en-US" sz="3200" b="1" u="none" dirty="0">
                <a:solidFill>
                  <a:srgbClr val="0070C0"/>
                </a:solidFill>
              </a:rPr>
              <a:t>ラスタのクリップ</a:t>
            </a:r>
          </a:p>
        </p:txBody>
      </p:sp>
      <p:sp>
        <p:nvSpPr>
          <p:cNvPr id="14" name="テキスト ボックス 13">
            <a:extLst>
              <a:ext uri="{FF2B5EF4-FFF2-40B4-BE49-F238E27FC236}">
                <a16:creationId xmlns="" xmlns:a16="http://schemas.microsoft.com/office/drawing/2014/main" id="{8E388C4E-A472-4467-9F3E-B7D34C238D75}"/>
              </a:ext>
            </a:extLst>
          </p:cNvPr>
          <p:cNvSpPr txBox="1"/>
          <p:nvPr/>
        </p:nvSpPr>
        <p:spPr>
          <a:xfrm>
            <a:off x="3259136" y="176402"/>
            <a:ext cx="4913314" cy="307777"/>
          </a:xfrm>
          <a:prstGeom prst="rect">
            <a:avLst/>
          </a:prstGeom>
          <a:noFill/>
        </p:spPr>
        <p:txBody>
          <a:bodyPr wrap="square" rtlCol="0">
            <a:spAutoFit/>
          </a:bodyPr>
          <a:lstStyle/>
          <a:p>
            <a:r>
              <a:rPr lang="en-US" altLang="ja-JP" sz="1400" b="1" dirty="0"/>
              <a:t>※</a:t>
            </a:r>
            <a:r>
              <a:rPr lang="ja-JP" altLang="en-US" sz="1400" b="1" dirty="0"/>
              <a:t>　以下からは、再投影したラスタ以外のレイヤを削除しておく。</a:t>
            </a:r>
            <a:endParaRPr kumimoji="1" lang="ja-JP" altLang="en-US" sz="1400" b="1" dirty="0"/>
          </a:p>
        </p:txBody>
      </p:sp>
      <p:pic>
        <p:nvPicPr>
          <p:cNvPr id="7" name="図 6">
            <a:extLst>
              <a:ext uri="{FF2B5EF4-FFF2-40B4-BE49-F238E27FC236}">
                <a16:creationId xmlns="" xmlns:a16="http://schemas.microsoft.com/office/drawing/2014/main" id="{C5504CD7-D920-4121-8BAC-C94B32AE1B3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681756"/>
            <a:ext cx="4002932" cy="1803037"/>
          </a:xfrm>
          <a:prstGeom prst="rect">
            <a:avLst/>
          </a:prstGeom>
        </p:spPr>
      </p:pic>
      <p:pic>
        <p:nvPicPr>
          <p:cNvPr id="15" name="図 14">
            <a:extLst>
              <a:ext uri="{FF2B5EF4-FFF2-40B4-BE49-F238E27FC236}">
                <a16:creationId xmlns="" xmlns:a16="http://schemas.microsoft.com/office/drawing/2014/main" id="{4EBC7BE2-3513-4427-B856-15121908540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0" y="2548646"/>
            <a:ext cx="5077559" cy="3186501"/>
          </a:xfrm>
          <a:prstGeom prst="rect">
            <a:avLst/>
          </a:prstGeom>
        </p:spPr>
      </p:pic>
      <p:cxnSp>
        <p:nvCxnSpPr>
          <p:cNvPr id="17" name="直線矢印コネクタ 16">
            <a:extLst>
              <a:ext uri="{FF2B5EF4-FFF2-40B4-BE49-F238E27FC236}">
                <a16:creationId xmlns="" xmlns:a16="http://schemas.microsoft.com/office/drawing/2014/main" id="{F49379AA-C4CD-4438-A192-281373C514FD}"/>
              </a:ext>
            </a:extLst>
          </p:cNvPr>
          <p:cNvCxnSpPr/>
          <p:nvPr/>
        </p:nvCxnSpPr>
        <p:spPr>
          <a:xfrm flipH="1">
            <a:off x="3711102" y="2076855"/>
            <a:ext cx="92413" cy="65661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 xmlns:a16="http://schemas.microsoft.com/office/drawing/2014/main" id="{00E69AFA-D020-4CCF-9F3F-3F2F0965F7BA}"/>
              </a:ext>
            </a:extLst>
          </p:cNvPr>
          <p:cNvCxnSpPr>
            <a:cxnSpLocks/>
          </p:cNvCxnSpPr>
          <p:nvPr/>
        </p:nvCxnSpPr>
        <p:spPr>
          <a:xfrm flipV="1">
            <a:off x="4990290" y="3399817"/>
            <a:ext cx="384242" cy="2918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 xmlns:a16="http://schemas.microsoft.com/office/drawing/2014/main" id="{E9A4042A-3209-4193-BDC8-8BAE21A3BFC9}"/>
              </a:ext>
            </a:extLst>
          </p:cNvPr>
          <p:cNvSpPr txBox="1"/>
          <p:nvPr/>
        </p:nvSpPr>
        <p:spPr>
          <a:xfrm>
            <a:off x="4730311" y="4448983"/>
            <a:ext cx="4037719" cy="1172757"/>
          </a:xfrm>
          <a:prstGeom prst="rect">
            <a:avLst/>
          </a:prstGeom>
          <a:noFill/>
        </p:spPr>
        <p:txBody>
          <a:bodyPr wrap="square" rtlCol="0">
            <a:spAutoFit/>
          </a:bodyPr>
          <a:lstStyle/>
          <a:p>
            <a:r>
              <a:rPr kumimoji="1" lang="ja-JP" altLang="en-US" b="1" dirty="0">
                <a:solidFill>
                  <a:srgbClr val="FF0000"/>
                </a:solidFill>
              </a:rPr>
              <a:t>①　再投影したラスタを入力レイヤに</a:t>
            </a:r>
            <a:r>
              <a:rPr lang="ja-JP" altLang="en-US" b="1" dirty="0">
                <a:solidFill>
                  <a:srgbClr val="FF0000"/>
                </a:solidFill>
              </a:rPr>
              <a:t>指定する。</a:t>
            </a:r>
            <a:endParaRPr lang="en-US" altLang="ja-JP" b="1" dirty="0">
              <a:solidFill>
                <a:srgbClr val="FF0000"/>
              </a:solidFill>
            </a:endParaRPr>
          </a:p>
          <a:p>
            <a:r>
              <a:rPr lang="ja-JP" altLang="en-US" b="1" dirty="0">
                <a:solidFill>
                  <a:srgbClr val="FF0000"/>
                </a:solidFill>
              </a:rPr>
              <a:t>②　</a:t>
            </a:r>
            <a:r>
              <a:rPr lang="en-US" altLang="ja-JP" b="1" dirty="0">
                <a:solidFill>
                  <a:srgbClr val="FF0000"/>
                </a:solidFill>
              </a:rPr>
              <a:t>`</a:t>
            </a:r>
            <a:r>
              <a:rPr lang="ja-JP" altLang="en-US" b="1" dirty="0">
                <a:solidFill>
                  <a:srgbClr val="FF0000"/>
                </a:solidFill>
              </a:rPr>
              <a:t>キャンパス上で領域を指定する</a:t>
            </a:r>
            <a:r>
              <a:rPr lang="en-US" altLang="ja-JP" b="1" dirty="0">
                <a:solidFill>
                  <a:srgbClr val="FF0000"/>
                </a:solidFill>
              </a:rPr>
              <a:t>`</a:t>
            </a:r>
            <a:r>
              <a:rPr lang="ja-JP" altLang="en-US" b="1" dirty="0">
                <a:solidFill>
                  <a:srgbClr val="FF0000"/>
                </a:solidFill>
              </a:rPr>
              <a:t>をクリックし、地図をドラッグして範囲を指定する。</a:t>
            </a:r>
            <a:endParaRPr lang="en-US" altLang="ja-JP" b="1" dirty="0">
              <a:solidFill>
                <a:srgbClr val="FF0000"/>
              </a:solidFill>
            </a:endParaRPr>
          </a:p>
          <a:p>
            <a:r>
              <a:rPr lang="ja-JP" altLang="en-US" b="1" dirty="0">
                <a:solidFill>
                  <a:srgbClr val="FF0000"/>
                </a:solidFill>
              </a:rPr>
              <a:t>③　出力先とファイル名を指定する。</a:t>
            </a:r>
            <a:endParaRPr lang="en-US" altLang="ja-JP" b="1" dirty="0">
              <a:solidFill>
                <a:srgbClr val="FF0000"/>
              </a:solidFill>
            </a:endParaRPr>
          </a:p>
          <a:p>
            <a:r>
              <a:rPr lang="ja-JP" altLang="en-US" b="1" dirty="0">
                <a:solidFill>
                  <a:srgbClr val="FF0000"/>
                </a:solidFill>
              </a:rPr>
              <a:t>⑦　実行をクリックする。</a:t>
            </a:r>
          </a:p>
        </p:txBody>
      </p:sp>
      <p:sp>
        <p:nvSpPr>
          <p:cNvPr id="23" name="正方形/長方形 22">
            <a:extLst>
              <a:ext uri="{FF2B5EF4-FFF2-40B4-BE49-F238E27FC236}">
                <a16:creationId xmlns="" xmlns:a16="http://schemas.microsoft.com/office/drawing/2014/main" id="{035B6521-E1EA-4B08-A8F1-4E1A8F08D27F}"/>
              </a:ext>
            </a:extLst>
          </p:cNvPr>
          <p:cNvSpPr/>
          <p:nvPr/>
        </p:nvSpPr>
        <p:spPr>
          <a:xfrm>
            <a:off x="3515375" y="2733472"/>
            <a:ext cx="391454" cy="338554"/>
          </a:xfrm>
          <a:prstGeom prst="rect">
            <a:avLst/>
          </a:prstGeom>
        </p:spPr>
        <p:txBody>
          <a:bodyPr wrap="none">
            <a:spAutoFit/>
          </a:bodyPr>
          <a:lstStyle/>
          <a:p>
            <a:r>
              <a:rPr lang="ja-JP" altLang="en-US" sz="1600" b="1" dirty="0">
                <a:solidFill>
                  <a:srgbClr val="FF0000"/>
                </a:solidFill>
              </a:rPr>
              <a:t>①</a:t>
            </a:r>
            <a:endParaRPr lang="ja-JP" altLang="en-US" sz="1600" dirty="0"/>
          </a:p>
        </p:txBody>
      </p:sp>
      <p:sp>
        <p:nvSpPr>
          <p:cNvPr id="24" name="正方形/長方形 23">
            <a:extLst>
              <a:ext uri="{FF2B5EF4-FFF2-40B4-BE49-F238E27FC236}">
                <a16:creationId xmlns="" xmlns:a16="http://schemas.microsoft.com/office/drawing/2014/main" id="{3C7AD238-3021-4465-9586-15C82CD618B2}"/>
              </a:ext>
            </a:extLst>
          </p:cNvPr>
          <p:cNvSpPr/>
          <p:nvPr/>
        </p:nvSpPr>
        <p:spPr>
          <a:xfrm>
            <a:off x="3515375" y="3087575"/>
            <a:ext cx="391454" cy="338554"/>
          </a:xfrm>
          <a:prstGeom prst="rect">
            <a:avLst/>
          </a:prstGeom>
        </p:spPr>
        <p:txBody>
          <a:bodyPr wrap="none">
            <a:spAutoFit/>
          </a:bodyPr>
          <a:lstStyle/>
          <a:p>
            <a:r>
              <a:rPr lang="ja-JP" altLang="en-US" sz="1600" b="1" dirty="0">
                <a:solidFill>
                  <a:srgbClr val="FF0000"/>
                </a:solidFill>
              </a:rPr>
              <a:t>②</a:t>
            </a:r>
            <a:endParaRPr lang="ja-JP" altLang="en-US" sz="1600" dirty="0"/>
          </a:p>
        </p:txBody>
      </p:sp>
      <p:sp>
        <p:nvSpPr>
          <p:cNvPr id="26" name="正方形/長方形 25">
            <a:extLst>
              <a:ext uri="{FF2B5EF4-FFF2-40B4-BE49-F238E27FC236}">
                <a16:creationId xmlns="" xmlns:a16="http://schemas.microsoft.com/office/drawing/2014/main" id="{517EFCD8-BCB0-406A-A041-11979D9849A7}"/>
              </a:ext>
            </a:extLst>
          </p:cNvPr>
          <p:cNvSpPr/>
          <p:nvPr/>
        </p:nvSpPr>
        <p:spPr>
          <a:xfrm>
            <a:off x="3515375" y="3959294"/>
            <a:ext cx="391454" cy="338554"/>
          </a:xfrm>
          <a:prstGeom prst="rect">
            <a:avLst/>
          </a:prstGeom>
        </p:spPr>
        <p:txBody>
          <a:bodyPr wrap="none">
            <a:spAutoFit/>
          </a:bodyPr>
          <a:lstStyle/>
          <a:p>
            <a:r>
              <a:rPr lang="ja-JP" altLang="en-US" sz="1600" b="1" dirty="0">
                <a:solidFill>
                  <a:srgbClr val="FF0000"/>
                </a:solidFill>
              </a:rPr>
              <a:t>③</a:t>
            </a:r>
            <a:endParaRPr lang="ja-JP" altLang="en-US" sz="1600" dirty="0"/>
          </a:p>
        </p:txBody>
      </p:sp>
      <p:sp>
        <p:nvSpPr>
          <p:cNvPr id="33" name="正方形/長方形 32">
            <a:extLst>
              <a:ext uri="{FF2B5EF4-FFF2-40B4-BE49-F238E27FC236}">
                <a16:creationId xmlns="" xmlns:a16="http://schemas.microsoft.com/office/drawing/2014/main" id="{3EF5C307-4A42-416B-972B-289A53566657}"/>
              </a:ext>
            </a:extLst>
          </p:cNvPr>
          <p:cNvSpPr/>
          <p:nvPr/>
        </p:nvSpPr>
        <p:spPr>
          <a:xfrm>
            <a:off x="2870813" y="5203399"/>
            <a:ext cx="391454" cy="338554"/>
          </a:xfrm>
          <a:prstGeom prst="rect">
            <a:avLst/>
          </a:prstGeom>
        </p:spPr>
        <p:txBody>
          <a:bodyPr wrap="none">
            <a:spAutoFit/>
          </a:bodyPr>
          <a:lstStyle/>
          <a:p>
            <a:r>
              <a:rPr lang="ja-JP" altLang="en-US" sz="1600" b="1" dirty="0">
                <a:solidFill>
                  <a:srgbClr val="FF0000"/>
                </a:solidFill>
              </a:rPr>
              <a:t>④</a:t>
            </a:r>
            <a:endParaRPr lang="ja-JP" altLang="en-US" sz="1600" dirty="0"/>
          </a:p>
        </p:txBody>
      </p:sp>
    </p:spTree>
    <p:extLst>
      <p:ext uri="{BB962C8B-B14F-4D97-AF65-F5344CB8AC3E}">
        <p14:creationId xmlns:p14="http://schemas.microsoft.com/office/powerpoint/2010/main" val="961255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3123744" y="0"/>
            <a:ext cx="3523722" cy="338554"/>
          </a:xfrm>
          <a:prstGeom prst="rect">
            <a:avLst/>
          </a:prstGeom>
          <a:noFill/>
        </p:spPr>
        <p:txBody>
          <a:bodyPr wrap="none" rtlCol="0">
            <a:spAutoFit/>
          </a:bodyPr>
          <a:lstStyle/>
          <a:p>
            <a:r>
              <a:rPr kumimoji="1" lang="ja-JP" altLang="en-US" sz="1600" b="1" dirty="0"/>
              <a:t>以下のように、ラスタがクリップできた。</a:t>
            </a:r>
          </a:p>
        </p:txBody>
      </p:sp>
      <p:pic>
        <p:nvPicPr>
          <p:cNvPr id="2" name="図 1">
            <a:extLst>
              <a:ext uri="{FF2B5EF4-FFF2-40B4-BE49-F238E27FC236}">
                <a16:creationId xmlns="" xmlns:a16="http://schemas.microsoft.com/office/drawing/2014/main" id="{0D67CD4F-7822-41DC-B95A-3DA9E6C7FE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4268" y="374515"/>
            <a:ext cx="8057715" cy="5136204"/>
          </a:xfrm>
          <a:prstGeom prst="rect">
            <a:avLst/>
          </a:prstGeom>
        </p:spPr>
      </p:pic>
    </p:spTree>
    <p:extLst>
      <p:ext uri="{BB962C8B-B14F-4D97-AF65-F5344CB8AC3E}">
        <p14:creationId xmlns:p14="http://schemas.microsoft.com/office/powerpoint/2010/main" val="2728909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図 24">
            <a:extLst>
              <a:ext uri="{FF2B5EF4-FFF2-40B4-BE49-F238E27FC236}">
                <a16:creationId xmlns="" xmlns:a16="http://schemas.microsoft.com/office/drawing/2014/main" id="{3058D666-0BCD-4DA6-A54C-C6F6496F47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35100" y="711785"/>
            <a:ext cx="6173724" cy="3636338"/>
          </a:xfrm>
          <a:prstGeom prst="rect">
            <a:avLst/>
          </a:prstGeom>
        </p:spPr>
      </p:pic>
      <p:sp>
        <p:nvSpPr>
          <p:cNvPr id="5" name="タイトル 1"/>
          <p:cNvSpPr>
            <a:spLocks noGrp="1"/>
          </p:cNvSpPr>
          <p:nvPr>
            <p:ph type="title"/>
          </p:nvPr>
        </p:nvSpPr>
        <p:spPr>
          <a:xfrm>
            <a:off x="99101" y="84126"/>
            <a:ext cx="7886700" cy="505354"/>
          </a:xfrm>
        </p:spPr>
        <p:txBody>
          <a:bodyPr>
            <a:normAutofit fontScale="90000"/>
          </a:bodyPr>
          <a:lstStyle/>
          <a:p>
            <a:r>
              <a:rPr kumimoji="1" lang="ja-JP" altLang="en-US" b="1" dirty="0">
                <a:solidFill>
                  <a:srgbClr val="0070C0"/>
                </a:solidFill>
              </a:rPr>
              <a:t>ラスタの</a:t>
            </a:r>
            <a:r>
              <a:rPr lang="ja-JP" altLang="en-US" b="1" dirty="0">
                <a:solidFill>
                  <a:srgbClr val="0070C0"/>
                </a:solidFill>
              </a:rPr>
              <a:t>配色（値の分類）</a:t>
            </a:r>
            <a:endParaRPr kumimoji="1" lang="ja-JP" altLang="en-US" b="1" dirty="0">
              <a:solidFill>
                <a:srgbClr val="0070C0"/>
              </a:solidFill>
            </a:endParaRPr>
          </a:p>
        </p:txBody>
      </p:sp>
      <p:sp>
        <p:nvSpPr>
          <p:cNvPr id="10" name="正方形/長方形 9"/>
          <p:cNvSpPr/>
          <p:nvPr/>
        </p:nvSpPr>
        <p:spPr>
          <a:xfrm>
            <a:off x="53502" y="4414659"/>
            <a:ext cx="9090498" cy="1323439"/>
          </a:xfrm>
          <a:prstGeom prst="rect">
            <a:avLst/>
          </a:prstGeom>
        </p:spPr>
        <p:txBody>
          <a:bodyPr wrap="square">
            <a:spAutoFit/>
          </a:bodyPr>
          <a:lstStyle/>
          <a:p>
            <a:r>
              <a:rPr lang="ja-JP" altLang="en-US" sz="1600" b="1" dirty="0">
                <a:latin typeface="-apple-system"/>
              </a:rPr>
              <a:t>①　クリップしたラスタのプロパティ ＞ シンボル体系から、レンダリングタイプを単バンド疑似カラーにする。</a:t>
            </a:r>
            <a:r>
              <a:rPr lang="ja-JP" altLang="en-US" sz="1600" b="1" dirty="0"/>
              <a:t/>
            </a:r>
            <a:br>
              <a:rPr lang="ja-JP" altLang="en-US" sz="1600" b="1" dirty="0"/>
            </a:br>
            <a:r>
              <a:rPr lang="ja-JP" altLang="en-US" sz="1600" b="1" dirty="0">
                <a:latin typeface="-apple-system"/>
              </a:rPr>
              <a:t>②　最小を０、最大を４０００とする。</a:t>
            </a:r>
            <a:endParaRPr lang="en-US" altLang="ja-JP" sz="1600" b="1" dirty="0">
              <a:latin typeface="-apple-system"/>
            </a:endParaRPr>
          </a:p>
          <a:p>
            <a:r>
              <a:rPr lang="ja-JP" altLang="en-US" sz="1600" b="1" dirty="0">
                <a:latin typeface="-apple-system"/>
              </a:rPr>
              <a:t>③　モードを等分位とし、クラスを９とする。</a:t>
            </a:r>
            <a:endParaRPr lang="en-US" altLang="ja-JP" sz="1600" b="1" dirty="0">
              <a:latin typeface="-apple-system"/>
            </a:endParaRPr>
          </a:p>
          <a:p>
            <a:r>
              <a:rPr lang="ja-JP" altLang="en-US" sz="1600" b="1" dirty="0">
                <a:latin typeface="-apple-system"/>
              </a:rPr>
              <a:t>④　各値ラベルをクリックし、表示値を書き換える。</a:t>
            </a:r>
            <a:r>
              <a:rPr lang="ja-JP" altLang="en-US" sz="1600" b="1" dirty="0"/>
              <a:t/>
            </a:r>
            <a:br>
              <a:rPr lang="ja-JP" altLang="en-US" sz="1600" b="1" dirty="0"/>
            </a:br>
            <a:r>
              <a:rPr lang="ja-JP" altLang="en-US" sz="1600" b="1" dirty="0">
                <a:latin typeface="-apple-system"/>
              </a:rPr>
              <a:t>⑤　</a:t>
            </a:r>
            <a:r>
              <a:rPr lang="en-US" altLang="ja-JP" sz="1600" b="1" dirty="0">
                <a:latin typeface="-apple-system"/>
              </a:rPr>
              <a:t>OK</a:t>
            </a:r>
            <a:r>
              <a:rPr lang="ja-JP" altLang="en-US" sz="1600" b="1" dirty="0">
                <a:latin typeface="-apple-system"/>
              </a:rPr>
              <a:t>をクリックする。</a:t>
            </a:r>
            <a:endParaRPr lang="ja-JP" altLang="en-US" sz="1600" b="1" dirty="0"/>
          </a:p>
        </p:txBody>
      </p:sp>
      <p:sp>
        <p:nvSpPr>
          <p:cNvPr id="12" name="正方形/長方形 11"/>
          <p:cNvSpPr/>
          <p:nvPr/>
        </p:nvSpPr>
        <p:spPr>
          <a:xfrm>
            <a:off x="5790322" y="853880"/>
            <a:ext cx="391454" cy="338554"/>
          </a:xfrm>
          <a:prstGeom prst="rect">
            <a:avLst/>
          </a:prstGeom>
        </p:spPr>
        <p:txBody>
          <a:bodyPr wrap="none">
            <a:spAutoFit/>
          </a:bodyPr>
          <a:lstStyle/>
          <a:p>
            <a:r>
              <a:rPr lang="ja-JP" altLang="en-US" sz="1600" b="1" dirty="0">
                <a:solidFill>
                  <a:srgbClr val="FF0000"/>
                </a:solidFill>
                <a:latin typeface="-apple-system"/>
              </a:rPr>
              <a:t>①</a:t>
            </a:r>
            <a:endParaRPr lang="ja-JP" altLang="en-US" sz="1600" dirty="0">
              <a:solidFill>
                <a:srgbClr val="FF0000"/>
              </a:solidFill>
            </a:endParaRPr>
          </a:p>
        </p:txBody>
      </p:sp>
      <p:pic>
        <p:nvPicPr>
          <p:cNvPr id="2" name="図 1">
            <a:extLst>
              <a:ext uri="{FF2B5EF4-FFF2-40B4-BE49-F238E27FC236}">
                <a16:creationId xmlns="" xmlns:a16="http://schemas.microsoft.com/office/drawing/2014/main" id="{C69EF708-A4DC-4D26-BA73-CD2919B744E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0927" y="552561"/>
            <a:ext cx="2692347" cy="3826049"/>
          </a:xfrm>
          <a:prstGeom prst="rect">
            <a:avLst/>
          </a:prstGeom>
        </p:spPr>
      </p:pic>
      <p:sp>
        <p:nvSpPr>
          <p:cNvPr id="17" name="正方形/長方形 16">
            <a:extLst>
              <a:ext uri="{FF2B5EF4-FFF2-40B4-BE49-F238E27FC236}">
                <a16:creationId xmlns="" xmlns:a16="http://schemas.microsoft.com/office/drawing/2014/main" id="{ED8EA3C0-AB12-411D-AD96-60660C9072B2}"/>
              </a:ext>
            </a:extLst>
          </p:cNvPr>
          <p:cNvSpPr/>
          <p:nvPr/>
        </p:nvSpPr>
        <p:spPr>
          <a:xfrm>
            <a:off x="4837356" y="1383744"/>
            <a:ext cx="391454" cy="338554"/>
          </a:xfrm>
          <a:prstGeom prst="rect">
            <a:avLst/>
          </a:prstGeom>
        </p:spPr>
        <p:txBody>
          <a:bodyPr wrap="none">
            <a:spAutoFit/>
          </a:bodyPr>
          <a:lstStyle/>
          <a:p>
            <a:r>
              <a:rPr lang="ja-JP" altLang="en-US" sz="1600" b="1" dirty="0">
                <a:solidFill>
                  <a:srgbClr val="FF0000"/>
                </a:solidFill>
                <a:latin typeface="-apple-system"/>
              </a:rPr>
              <a:t>②</a:t>
            </a:r>
            <a:endParaRPr lang="ja-JP" altLang="en-US" sz="1600" dirty="0">
              <a:solidFill>
                <a:srgbClr val="FF0000"/>
              </a:solidFill>
            </a:endParaRPr>
          </a:p>
        </p:txBody>
      </p:sp>
      <p:sp>
        <p:nvSpPr>
          <p:cNvPr id="23" name="正方形/長方形 22">
            <a:extLst>
              <a:ext uri="{FF2B5EF4-FFF2-40B4-BE49-F238E27FC236}">
                <a16:creationId xmlns="" xmlns:a16="http://schemas.microsoft.com/office/drawing/2014/main" id="{1CE3DF78-E065-46E1-A576-CAA183365022}"/>
              </a:ext>
            </a:extLst>
          </p:cNvPr>
          <p:cNvSpPr/>
          <p:nvPr/>
        </p:nvSpPr>
        <p:spPr>
          <a:xfrm>
            <a:off x="4935627" y="3436280"/>
            <a:ext cx="391454" cy="338554"/>
          </a:xfrm>
          <a:prstGeom prst="rect">
            <a:avLst/>
          </a:prstGeom>
        </p:spPr>
        <p:txBody>
          <a:bodyPr wrap="none">
            <a:spAutoFit/>
          </a:bodyPr>
          <a:lstStyle/>
          <a:p>
            <a:r>
              <a:rPr lang="ja-JP" altLang="en-US" sz="1600" b="1" dirty="0">
                <a:solidFill>
                  <a:srgbClr val="FF0000"/>
                </a:solidFill>
                <a:latin typeface="-apple-system"/>
              </a:rPr>
              <a:t>③</a:t>
            </a:r>
            <a:endParaRPr lang="ja-JP" altLang="en-US" sz="1600" dirty="0">
              <a:solidFill>
                <a:srgbClr val="FF0000"/>
              </a:solidFill>
            </a:endParaRPr>
          </a:p>
        </p:txBody>
      </p:sp>
      <p:sp>
        <p:nvSpPr>
          <p:cNvPr id="26" name="正方形/長方形 25">
            <a:extLst>
              <a:ext uri="{FF2B5EF4-FFF2-40B4-BE49-F238E27FC236}">
                <a16:creationId xmlns="" xmlns:a16="http://schemas.microsoft.com/office/drawing/2014/main" id="{F274EADC-AC0F-4BCD-94B4-D968CB468616}"/>
              </a:ext>
            </a:extLst>
          </p:cNvPr>
          <p:cNvSpPr/>
          <p:nvPr/>
        </p:nvSpPr>
        <p:spPr>
          <a:xfrm>
            <a:off x="5785651" y="2881788"/>
            <a:ext cx="391454" cy="338554"/>
          </a:xfrm>
          <a:prstGeom prst="rect">
            <a:avLst/>
          </a:prstGeom>
        </p:spPr>
        <p:txBody>
          <a:bodyPr wrap="none">
            <a:spAutoFit/>
          </a:bodyPr>
          <a:lstStyle/>
          <a:p>
            <a:r>
              <a:rPr lang="ja-JP" altLang="en-US" sz="1600" b="1" dirty="0">
                <a:solidFill>
                  <a:srgbClr val="FF0000"/>
                </a:solidFill>
                <a:latin typeface="-apple-system"/>
              </a:rPr>
              <a:t>④</a:t>
            </a:r>
            <a:endParaRPr lang="ja-JP" altLang="en-US" sz="1600" dirty="0">
              <a:solidFill>
                <a:srgbClr val="FF0000"/>
              </a:solidFill>
            </a:endParaRPr>
          </a:p>
        </p:txBody>
      </p:sp>
      <p:sp>
        <p:nvSpPr>
          <p:cNvPr id="27" name="正方形/長方形 26">
            <a:extLst>
              <a:ext uri="{FF2B5EF4-FFF2-40B4-BE49-F238E27FC236}">
                <a16:creationId xmlns="" xmlns:a16="http://schemas.microsoft.com/office/drawing/2014/main" id="{1EF85565-7F05-449B-9AF3-E19900FC58FD}"/>
              </a:ext>
            </a:extLst>
          </p:cNvPr>
          <p:cNvSpPr/>
          <p:nvPr/>
        </p:nvSpPr>
        <p:spPr>
          <a:xfrm>
            <a:off x="7337212" y="3873560"/>
            <a:ext cx="391454" cy="338554"/>
          </a:xfrm>
          <a:prstGeom prst="rect">
            <a:avLst/>
          </a:prstGeom>
        </p:spPr>
        <p:txBody>
          <a:bodyPr wrap="none">
            <a:spAutoFit/>
          </a:bodyPr>
          <a:lstStyle/>
          <a:p>
            <a:r>
              <a:rPr lang="ja-JP" altLang="en-US" sz="1600" b="1" dirty="0">
                <a:solidFill>
                  <a:srgbClr val="FF0000"/>
                </a:solidFill>
                <a:latin typeface="-apple-system"/>
              </a:rPr>
              <a:t>⑤</a:t>
            </a:r>
            <a:endParaRPr lang="ja-JP" altLang="en-US" sz="1600" dirty="0">
              <a:solidFill>
                <a:srgbClr val="FF0000"/>
              </a:solidFill>
            </a:endParaRPr>
          </a:p>
        </p:txBody>
      </p:sp>
      <p:cxnSp>
        <p:nvCxnSpPr>
          <p:cNvPr id="28" name="直線矢印コネクタ 27">
            <a:extLst>
              <a:ext uri="{FF2B5EF4-FFF2-40B4-BE49-F238E27FC236}">
                <a16:creationId xmlns="" xmlns:a16="http://schemas.microsoft.com/office/drawing/2014/main" id="{D8EC2AC3-FED1-4903-97B1-EF579F20DD8E}"/>
              </a:ext>
            </a:extLst>
          </p:cNvPr>
          <p:cNvCxnSpPr>
            <a:cxnSpLocks/>
          </p:cNvCxnSpPr>
          <p:nvPr/>
        </p:nvCxnSpPr>
        <p:spPr>
          <a:xfrm flipV="1">
            <a:off x="2788245" y="3873560"/>
            <a:ext cx="221884" cy="3793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238776"/>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a:solidFill>
            <a:srgbClr val="FF0000"/>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rgbClr val="FF0000"/>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1852</TotalTime>
  <Words>1081</Words>
  <Application>Microsoft Office PowerPoint</Application>
  <PresentationFormat>画面に合わせる (16:10)</PresentationFormat>
  <Paragraphs>181</Paragraphs>
  <Slides>32</Slides>
  <Notes>5</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32</vt:i4>
      </vt:variant>
    </vt:vector>
  </HeadingPairs>
  <TitlesOfParts>
    <vt:vector size="39" baseType="lpstr">
      <vt:lpstr>-apple-system</vt:lpstr>
      <vt:lpstr>ＭＳ Ｐゴシック</vt:lpstr>
      <vt:lpstr>游ゴシック</vt:lpstr>
      <vt:lpstr>Arial</vt:lpstr>
      <vt:lpstr>Calibri</vt:lpstr>
      <vt:lpstr>Calibri Light</vt:lpstr>
      <vt:lpstr>Office テーマ</vt:lpstr>
      <vt:lpstr>PowerPoint プレゼンテーション</vt:lpstr>
      <vt:lpstr>空間データの統合・修正</vt:lpstr>
      <vt:lpstr>1.　ラスタのモザイクとクリップ</vt:lpstr>
      <vt:lpstr>ラスタのモザイク</vt:lpstr>
      <vt:lpstr>PowerPoint プレゼンテーション</vt:lpstr>
      <vt:lpstr>ラスタの座標変換</vt:lpstr>
      <vt:lpstr>ラスタのクリップ</vt:lpstr>
      <vt:lpstr>PowerPoint プレゼンテーション</vt:lpstr>
      <vt:lpstr>ラスタの配色（値の分類）</vt:lpstr>
      <vt:lpstr>PowerPoint プレゼンテーション</vt:lpstr>
      <vt:lpstr>PowerPoint プレゼンテーション</vt:lpstr>
      <vt:lpstr>2.　等高線の抽出</vt:lpstr>
      <vt:lpstr>PowerPoint プレゼンテーション</vt:lpstr>
      <vt:lpstr>3.　ラスタをベクターに変換する</vt:lpstr>
      <vt:lpstr>PowerPoint プレゼンテーション</vt:lpstr>
      <vt:lpstr>PowerPoint プレゼンテーション</vt:lpstr>
      <vt:lpstr>PowerPoint プレゼンテーション</vt:lpstr>
      <vt:lpstr>ポイントデータの作成と保存</vt:lpstr>
      <vt:lpstr>PowerPoint プレゼンテーション</vt:lpstr>
      <vt:lpstr>PowerPoint プレゼンテーション</vt:lpstr>
      <vt:lpstr>ポイントデータの削除</vt:lpstr>
      <vt:lpstr>ポイントデータの移動</vt:lpstr>
      <vt:lpstr>属性情報の編集</vt:lpstr>
      <vt:lpstr>ラインデータの作成</vt:lpstr>
      <vt:lpstr>PowerPoint プレゼンテーション</vt:lpstr>
      <vt:lpstr>PowerPoint プレゼンテーション</vt:lpstr>
      <vt:lpstr>PowerPoint プレゼンテーション</vt:lpstr>
      <vt:lpstr>ポリゴンデータの作成</vt:lpstr>
      <vt:lpstr>PowerPoint プレゼンテーション</vt:lpstr>
      <vt:lpstr>PowerPoint プレゼンテーション</vt:lpstr>
      <vt:lpstr>5.　ベクタをラスタへ変換する</vt:lpstr>
      <vt:lpstr>PowerPoint プレゼンテーション</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yamauchi</dc:creator>
  <cp:lastModifiedBy>SAITO MANA</cp:lastModifiedBy>
  <cp:revision>133</cp:revision>
  <dcterms:created xsi:type="dcterms:W3CDTF">2015-06-26T03:04:37Z</dcterms:created>
  <dcterms:modified xsi:type="dcterms:W3CDTF">2019-02-09T11:45:30Z</dcterms:modified>
</cp:coreProperties>
</file>